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63" r:id="rId3"/>
    <p:sldId id="262" r:id="rId4"/>
    <p:sldId id="257" r:id="rId5"/>
    <p:sldId id="258" r:id="rId6"/>
    <p:sldId id="259" r:id="rId7"/>
    <p:sldId id="260" r:id="rId8"/>
    <p:sldId id="261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432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238"/>
    <p:restoredTop sz="94658"/>
  </p:normalViewPr>
  <p:slideViewPr>
    <p:cSldViewPr snapToGrid="0">
      <p:cViewPr varScale="1">
        <p:scale>
          <a:sx n="116" d="100"/>
          <a:sy n="116" d="100"/>
        </p:scale>
        <p:origin x="792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8E0FA2-E540-5398-EFD3-5B7DECB0FA2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3290E7B-2E94-3343-AF69-421EA447F40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B1F05F0-141A-AC64-0E51-B4D50ECB1E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639E38-E591-7B45-BC41-59BAD9BA1E49}" type="datetimeFigureOut">
              <a:rPr lang="en-US" smtClean="0"/>
              <a:t>7/12/26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1441819-CECA-7EF8-C057-97A3619088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9A049D-FF7C-EA9A-1E42-701153D945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96F5AD-338D-D34E-A905-1F407AE9CE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02373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FE20CA-3D00-9504-0CF2-BE00E82010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3B4396-7E4A-5554-1C06-79F198EF92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9A0576B-3193-D451-DEE6-C69617FCE0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639E38-E591-7B45-BC41-59BAD9BA1E49}" type="datetimeFigureOut">
              <a:rPr lang="en-US" smtClean="0"/>
              <a:t>7/12/26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94D4274-2959-41F2-4F04-576361FC4A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250E9A-B9AF-7A96-C462-BFAAAC76D1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96F5AD-338D-D34E-A905-1F407AE9CE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83072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DE4166-F32D-14A2-CC04-5C4CA37CC9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DA18AE4-4A9E-FE22-101D-5436BEEE02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6E0DAD4-66B3-F585-9EE3-1E22AFCA93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639E38-E591-7B45-BC41-59BAD9BA1E49}" type="datetimeFigureOut">
              <a:rPr lang="en-US" smtClean="0"/>
              <a:t>7/12/26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48B5D9-313D-306C-5D18-E240123DBF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EEAB54-5AA7-9856-21E1-C675176CFC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96F5AD-338D-D34E-A905-1F407AE9CE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46841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28A6DF-804F-C3F5-795C-2D90F0BB68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C65E04-264E-24CA-1D89-0C79D5B9DE3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6AF8126-62A1-EBE5-311A-2F5C45FDB32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7A04DE4-C909-8F95-EA44-7EE1A374CD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639E38-E591-7B45-BC41-59BAD9BA1E49}" type="datetimeFigureOut">
              <a:rPr lang="en-US" smtClean="0"/>
              <a:t>7/12/26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C5AD0AF-2861-CF19-F57D-118693B7DA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126D027-F3D1-5B82-AE22-191C15BAAF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96F5AD-338D-D34E-A905-1F407AE9CE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06369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2434E0-C72C-0D42-C871-B3A44DCD40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4F252C5-1A50-BF5E-8459-7DBC11BBDC0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53EFAC5-51EB-3BA9-AD8C-00DF3EDE144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5EECB7E-58A8-8E5E-A67F-D8D1F8161A6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88C8638-D37D-AE7C-32C9-0F5049FECF1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FA91EB6-7C57-4072-2C68-0388C8A59D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639E38-E591-7B45-BC41-59BAD9BA1E49}" type="datetimeFigureOut">
              <a:rPr lang="en-US" smtClean="0"/>
              <a:t>7/12/26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1452FFD-43DD-D313-809A-3E2C82CDCC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9B21A07-2980-F6DE-2290-9F3C51A4D1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96F5AD-338D-D34E-A905-1F407AE9CE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76336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4D8F2C-650B-F453-9536-DAAC97933A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03477C1-1221-F66E-F216-2EEC60C71C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639E38-E591-7B45-BC41-59BAD9BA1E49}" type="datetimeFigureOut">
              <a:rPr lang="en-US" smtClean="0"/>
              <a:t>7/12/26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3BA88CD-E033-D0B2-4E45-478B06892F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3CFC057-1B68-72B3-0388-265CA769E8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96F5AD-338D-D34E-A905-1F407AE9CE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69716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5A1F4A0-191C-BF8B-3EA5-39CA75BCAC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639E38-E591-7B45-BC41-59BAD9BA1E49}" type="datetimeFigureOut">
              <a:rPr lang="en-US" smtClean="0"/>
              <a:t>7/12/26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03A75E4-6EDA-EF2C-F6A3-9694FCE1FF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500CB41-A742-F63E-192C-751A91C88F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96F5AD-338D-D34E-A905-1F407AE9CE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69661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5C38A4-B9A6-46BA-4EDB-744CAE5214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54C52C-89E7-9D85-2F41-A5B9D4D9EC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6D2927B-9D3A-E767-44C9-D9061FFAA5C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100809F-26A0-6943-2D5A-894B4F5580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639E38-E591-7B45-BC41-59BAD9BA1E49}" type="datetimeFigureOut">
              <a:rPr lang="en-US" smtClean="0"/>
              <a:t>7/12/26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C1DB845-3A99-2EEA-55E4-1F1C7630DE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51BFC88-D1C8-5584-1006-020EE9021D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96F5AD-338D-D34E-A905-1F407AE9CE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15460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30E8D9-824C-EED4-0435-E453294B5C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611918C-3FF5-87DB-FDB4-BAA2FF3991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FB363D4-DAE5-D9E3-3A5C-65994DB7A0C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164B544-B904-39EE-FC95-A4B5A9677E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639E38-E591-7B45-BC41-59BAD9BA1E49}" type="datetimeFigureOut">
              <a:rPr lang="en-US" smtClean="0"/>
              <a:t>7/12/26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9C4CBB0-A2F6-FEAD-4C06-E662DDCB02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013A54B-3DD2-E94C-6D96-A8339F42EA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96F5AD-338D-D34E-A905-1F407AE9CE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37686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0394D2-CC8D-9983-2033-B45A7744F9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784E55D-E956-FCC8-7550-2024997970D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88E281-5B26-CA42-5B5B-D26EBB6696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639E38-E591-7B45-BC41-59BAD9BA1E49}" type="datetimeFigureOut">
              <a:rPr lang="en-US" smtClean="0"/>
              <a:t>7/12/26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C165E1-6B9B-CF84-3EB5-D8CB7F5CB1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0F17C1-E400-3BA4-2E76-E494C6E9DC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96F5AD-338D-D34E-A905-1F407AE9CE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06970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2064B20-B2FE-C51C-1E1F-C3EEA642392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C3B9612-11B7-E4DB-917F-7766B2130DC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C83DC3-191B-6257-F692-782F4E4241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639E38-E591-7B45-BC41-59BAD9BA1E49}" type="datetimeFigureOut">
              <a:rPr lang="en-US" smtClean="0"/>
              <a:t>7/12/26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281139-0B2E-295D-7315-07B35B7546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614DFFB-454A-CC0E-154E-D2D8CCCE80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96F5AD-338D-D34E-A905-1F407AE9CE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07094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783277E-2CEF-4C2C-9C69-E7EE64FBB0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F89992D-DEAA-F980-4930-EDC93894F80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5C8DC1-D189-C38E-F8C9-4AE055AA79E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B639E38-E591-7B45-BC41-59BAD9BA1E49}" type="datetimeFigureOut">
              <a:rPr lang="en-US" smtClean="0"/>
              <a:t>7/12/26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073CA4-9DB7-A79F-2891-E28898FFB57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775D5E-D8EC-5C95-C784-1A667197C8E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896F5AD-338D-D34E-A905-1F407AE9CE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22813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C5189F-6E29-D2E9-27EC-723C38DA6FF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Prior Written Approval to Abandon 100% Property Insurance Coverage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2103D46-F12D-DDEE-E8A8-3F27447EAA6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6940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8797C9-EEE8-40E0-1410-6AFAEA60E2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Prior Written Approval to Abandon 100% Property Insurance Coverage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7C902C-58AC-2B77-6410-D9F675BEEBD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endParaRPr lang="en-US" b="1" dirty="0"/>
          </a:p>
          <a:p>
            <a:r>
              <a:rPr lang="en-US" b="1" dirty="0"/>
              <a:t>The Board is asking owners to </a:t>
            </a:r>
            <a:r>
              <a:rPr lang="en-US" b="1" u="sng" dirty="0"/>
              <a:t>NOT require </a:t>
            </a:r>
            <a:r>
              <a:rPr lang="en-US" b="1" dirty="0"/>
              <a:t>the HOA to purchase a master policy of fire and casualty insurance for one hundred percent (100%) of the current replacement cost of all of the Condominium Buildings and Common Areas. </a:t>
            </a:r>
            <a:endParaRPr lang="en-US" dirty="0"/>
          </a:p>
          <a:p>
            <a:pPr marL="234950" indent="0">
              <a:buNone/>
            </a:pPr>
            <a:r>
              <a:rPr lang="en-US" b="1" dirty="0"/>
              <a:t>(CC&amp;Rs section 12.5 allow owners this choice.)</a:t>
            </a:r>
            <a:endParaRPr lang="en-US" dirty="0"/>
          </a:p>
          <a:p>
            <a:pPr marL="0" indent="0">
              <a:buNone/>
            </a:pPr>
            <a:r>
              <a:rPr lang="en-US" b="1" dirty="0"/>
              <a:t> </a:t>
            </a:r>
            <a:endParaRPr lang="en-US" dirty="0"/>
          </a:p>
          <a:p>
            <a:r>
              <a:rPr lang="en-US" b="1" dirty="0"/>
              <a:t>All owners will receive a “Request to Abandon” via US Postal Service.</a:t>
            </a:r>
          </a:p>
          <a:p>
            <a:r>
              <a:rPr lang="en-US" b="1" dirty="0"/>
              <a:t>During a minimum of 30 days, owners can send their Response via USPS.</a:t>
            </a:r>
          </a:p>
          <a:p>
            <a:endParaRPr lang="en-US" b="1" dirty="0"/>
          </a:p>
          <a:p>
            <a:r>
              <a:rPr lang="en-US" b="1" dirty="0"/>
              <a:t>Sixty-Six (66) “Agree to Abandon” consenting Responses are needed to </a:t>
            </a:r>
            <a:r>
              <a:rPr lang="en-US" b="1" u="sng" dirty="0"/>
              <a:t>APPROVE the Request to Abandon</a:t>
            </a:r>
            <a:r>
              <a:rPr lang="en-US" b="1" dirty="0"/>
              <a:t>.</a:t>
            </a:r>
            <a:r>
              <a:rPr lang="en-US" dirty="0"/>
              <a:t> (Need 2/3rds approval of the membership.  We have 98 members, so 2/3rds approval is 66.)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88785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AA3C43-04DB-794E-078E-C70CDF9B17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Prior Written Approval to Abandon 100% Property Insurance Coverage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612380-E03C-8367-84DD-19218F2AFD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b="1" dirty="0">
              <a:solidFill>
                <a:srgbClr val="0432FF"/>
              </a:solidFill>
            </a:endParaRPr>
          </a:p>
          <a:p>
            <a:pPr marL="0" indent="0">
              <a:buNone/>
            </a:pPr>
            <a:endParaRPr lang="en-US" b="1" dirty="0">
              <a:solidFill>
                <a:srgbClr val="0432FF"/>
              </a:solidFill>
            </a:endParaRPr>
          </a:p>
          <a:p>
            <a:pPr marL="0" indent="0">
              <a:buNone/>
            </a:pPr>
            <a:r>
              <a:rPr lang="en-US" b="1" dirty="0">
                <a:solidFill>
                  <a:srgbClr val="0432FF"/>
                </a:solidFill>
              </a:rPr>
              <a:t>Reasons why the Board recommends to </a:t>
            </a:r>
            <a:r>
              <a:rPr lang="en-US" b="1" u="sng" dirty="0">
                <a:solidFill>
                  <a:srgbClr val="0432FF"/>
                </a:solidFill>
              </a:rPr>
              <a:t>NOT</a:t>
            </a:r>
            <a:r>
              <a:rPr lang="en-US" b="1" dirty="0">
                <a:solidFill>
                  <a:srgbClr val="0432FF"/>
                </a:solidFill>
              </a:rPr>
              <a:t> require (</a:t>
            </a:r>
            <a:r>
              <a:rPr lang="en-US" b="1" dirty="0" err="1">
                <a:solidFill>
                  <a:srgbClr val="0432FF"/>
                </a:solidFill>
              </a:rPr>
              <a:t>ie</a:t>
            </a:r>
            <a:r>
              <a:rPr lang="en-US" b="1" dirty="0">
                <a:solidFill>
                  <a:srgbClr val="0432FF"/>
                </a:solidFill>
              </a:rPr>
              <a:t>. to Abandon) 100% Property Insurance Coverage:</a:t>
            </a:r>
            <a:endParaRPr lang="en-US" dirty="0">
              <a:solidFill>
                <a:srgbClr val="0432FF"/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76514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12766B-038C-78A4-A4FE-96B68A429F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Prior Written Approval to Abandon 100% Property Insurance Coverage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BDADBC-C26B-4D44-68A2-B409DF4A98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87D5C80-67C0-F111-50CB-A0B4A5AC7CB3}"/>
              </a:ext>
            </a:extLst>
          </p:cNvPr>
          <p:cNvSpPr txBox="1"/>
          <p:nvPr/>
        </p:nvSpPr>
        <p:spPr>
          <a:xfrm>
            <a:off x="963977" y="1927952"/>
            <a:ext cx="10515599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55588" marR="0" indent="-255588">
              <a:buNone/>
            </a:pPr>
            <a:r>
              <a:rPr lang="en-US" sz="2400" b="1" dirty="0">
                <a:solidFill>
                  <a:srgbClr val="0432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1.	 In general, HOAs throughout the state -- not just those in high wildfire-risk areas -- have faced:</a:t>
            </a:r>
            <a:endParaRPr lang="en-US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628650" marR="0" indent="-171450">
              <a:buNone/>
            </a:pPr>
            <a:r>
              <a:rPr lang="en-US" sz="2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endParaRPr lang="en-US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1258888" marR="0" lvl="0" indent="-379413">
              <a:buFont typeface="Symbol" pitchFamily="2" charset="2"/>
              <a:buChar char=""/>
            </a:pPr>
            <a:r>
              <a:rPr lang="en-US" sz="24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Significantly higher premiums,</a:t>
            </a:r>
            <a:endParaRPr lang="en-US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1258888" marR="0" indent="-379413">
              <a:buNone/>
            </a:pPr>
            <a:r>
              <a:rPr lang="en-US" sz="2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endParaRPr lang="en-US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1258888" marR="0" lvl="0" indent="-379413">
              <a:buFont typeface="Symbol" pitchFamily="2" charset="2"/>
              <a:buChar char=""/>
            </a:pPr>
            <a:r>
              <a:rPr lang="en-US" sz="24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Fewer insurers willing to provide coverage, and</a:t>
            </a:r>
            <a:endParaRPr lang="en-US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1258888" marR="0" indent="-379413">
              <a:buNone/>
            </a:pPr>
            <a:r>
              <a:rPr lang="en-US" sz="2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endParaRPr lang="en-US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1258888" marR="0" lvl="0" indent="-379413">
              <a:buFont typeface="Symbol" pitchFamily="2" charset="2"/>
              <a:buChar char=""/>
            </a:pPr>
            <a:r>
              <a:rPr lang="en-US" sz="24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More restrictive policy terms.</a:t>
            </a:r>
            <a:endParaRPr lang="en-US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348646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ED905F-1A9E-55E4-7F00-7504B2D369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Prior Written Approval to Abandon 100% Property Insurance Coverage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F50572-EBB9-618D-8331-1E7BA750D18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endParaRPr lang="en-US" b="1" dirty="0">
              <a:solidFill>
                <a:srgbClr val="0432FF"/>
              </a:solidFill>
            </a:endParaRPr>
          </a:p>
          <a:p>
            <a:pPr marL="0" indent="0">
              <a:buNone/>
            </a:pPr>
            <a:r>
              <a:rPr lang="en-US" b="1" dirty="0">
                <a:solidFill>
                  <a:srgbClr val="0432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Many insurance companies have reduced or eliminated all together the number of policies they write in California, due to:</a:t>
            </a:r>
            <a:endParaRPr lang="en-US" dirty="0">
              <a:solidFill>
                <a:srgbClr val="0432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/>
          </a:p>
          <a:p>
            <a:pPr marL="1146175" lvl="0" indent="-234950"/>
            <a:r>
              <a:rPr lang="en-US" b="1" dirty="0"/>
              <a:t>Large catastrophe losses,</a:t>
            </a:r>
            <a:endParaRPr lang="en-US" dirty="0"/>
          </a:p>
          <a:p>
            <a:pPr marL="1146175" indent="-234950"/>
            <a:endParaRPr lang="en-US" dirty="0"/>
          </a:p>
          <a:p>
            <a:pPr marL="1146175" lvl="0" indent="-234950"/>
            <a:r>
              <a:rPr lang="en-US" b="1" dirty="0"/>
              <a:t>Rising wildfire risk,</a:t>
            </a:r>
            <a:endParaRPr lang="en-US" dirty="0"/>
          </a:p>
          <a:p>
            <a:pPr marL="1146175" indent="-234950"/>
            <a:endParaRPr lang="en-US" dirty="0"/>
          </a:p>
          <a:p>
            <a:pPr marL="1146175" lvl="0" indent="-234950"/>
            <a:r>
              <a:rPr lang="en-US" b="1" dirty="0"/>
              <a:t>Increasing construction and repair costs, and</a:t>
            </a:r>
            <a:endParaRPr lang="en-US" dirty="0"/>
          </a:p>
          <a:p>
            <a:pPr marL="1146175" indent="-234950"/>
            <a:endParaRPr lang="en-US" dirty="0"/>
          </a:p>
          <a:p>
            <a:pPr marL="1146175" lvl="0" indent="-234950"/>
            <a:r>
              <a:rPr lang="en-US" b="1" dirty="0"/>
              <a:t>Inflation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46087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ADE1D8-15FB-0615-27F0-EFD078785B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Prior Written Approval to Abandon 100% Property Insurance Coverage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199146-F2B3-AA43-72BD-C8F96D8E52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7364" y="2123702"/>
            <a:ext cx="10997272" cy="4545443"/>
          </a:xfrm>
        </p:spPr>
        <p:txBody>
          <a:bodyPr>
            <a:normAutofit fontScale="55000" lnSpcReduction="20000"/>
          </a:bodyPr>
          <a:lstStyle/>
          <a:p>
            <a:r>
              <a:rPr lang="en-US" sz="3600" b="1" dirty="0">
                <a:solidFill>
                  <a:srgbClr val="0432FF"/>
                </a:solidFill>
              </a:rPr>
              <a:t>3.   APPROVAL to Abandon:</a:t>
            </a:r>
            <a:endParaRPr lang="en-US" sz="3600" dirty="0">
              <a:solidFill>
                <a:srgbClr val="0432FF"/>
              </a:solidFill>
            </a:endParaRPr>
          </a:p>
          <a:p>
            <a:endParaRPr lang="en-US" sz="3600" dirty="0"/>
          </a:p>
          <a:p>
            <a:pPr lvl="0"/>
            <a:r>
              <a:rPr lang="en-US" sz="3600" b="1" dirty="0"/>
              <a:t>Allows the Board to consider </a:t>
            </a:r>
            <a:r>
              <a:rPr lang="en-US" sz="3600" b="1" u="sng" dirty="0"/>
              <a:t>many factors </a:t>
            </a:r>
            <a:r>
              <a:rPr lang="en-US" sz="3600" b="1" dirty="0"/>
              <a:t>to obtain affordable property and fire insurance, </a:t>
            </a:r>
            <a:r>
              <a:rPr lang="en-US" sz="3600" b="1" u="sng" dirty="0"/>
              <a:t>rather than a single, strict </a:t>
            </a:r>
            <a:r>
              <a:rPr lang="en-US" sz="3600" b="1" dirty="0"/>
              <a:t>100% requirement, and nothing else.</a:t>
            </a:r>
            <a:endParaRPr lang="en-US" sz="3600" dirty="0"/>
          </a:p>
          <a:p>
            <a:endParaRPr lang="en-US" sz="3600" dirty="0"/>
          </a:p>
          <a:p>
            <a:pPr lvl="0"/>
            <a:r>
              <a:rPr lang="en-US" sz="3600" b="1" dirty="0"/>
              <a:t>The Board can consider factors such as:</a:t>
            </a:r>
            <a:endParaRPr lang="en-US" sz="3600" dirty="0"/>
          </a:p>
          <a:p>
            <a:endParaRPr lang="en-US" sz="3600" dirty="0"/>
          </a:p>
          <a:p>
            <a:pPr lvl="2"/>
            <a:r>
              <a:rPr lang="en-US" sz="3400" b="1" dirty="0"/>
              <a:t>The general financial health of our Association including our Reserves, and</a:t>
            </a:r>
            <a:endParaRPr lang="en-US" sz="3400" dirty="0"/>
          </a:p>
          <a:p>
            <a:endParaRPr lang="en-US" sz="4200" dirty="0"/>
          </a:p>
          <a:p>
            <a:pPr lvl="2"/>
            <a:r>
              <a:rPr lang="en-US" sz="3400" b="1" dirty="0"/>
              <a:t>The general ability of Membership to bear the cost of increased Assessments to pay for:</a:t>
            </a:r>
          </a:p>
          <a:p>
            <a:pPr lvl="2"/>
            <a:endParaRPr lang="en-US" sz="4200" dirty="0"/>
          </a:p>
          <a:p>
            <a:pPr marL="2517775" lvl="2"/>
            <a:r>
              <a:rPr lang="en-US" sz="3400" b="1" dirty="0"/>
              <a:t>Increased insurance premiums, and</a:t>
            </a:r>
          </a:p>
          <a:p>
            <a:pPr marL="2517775" lvl="2"/>
            <a:endParaRPr lang="en-US" sz="3400" dirty="0"/>
          </a:p>
          <a:p>
            <a:pPr marL="2517775" lvl="2"/>
            <a:r>
              <a:rPr lang="en-US" sz="3500" b="1" dirty="0"/>
              <a:t>Actual or anticipated increases in other required Association expenses (</a:t>
            </a:r>
            <a:r>
              <a:rPr lang="en-US" sz="3500" b="1" dirty="0" err="1"/>
              <a:t>eg.</a:t>
            </a:r>
            <a:r>
              <a:rPr lang="en-US" sz="3500" b="1" dirty="0"/>
              <a:t> major projects required by the Reserve Study)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3313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BECE30-25EF-248E-7F08-49640C34D1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48729"/>
            <a:ext cx="10515600" cy="1325563"/>
          </a:xfrm>
        </p:spPr>
        <p:txBody>
          <a:bodyPr/>
          <a:lstStyle/>
          <a:p>
            <a:r>
              <a:rPr lang="en-US" b="1" dirty="0"/>
              <a:t>Prior Written Approval to Abandon 100% Property Insurance Coverage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17BF6E-5AF2-CCCA-C179-7516974FD7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9895" y="1652530"/>
            <a:ext cx="10960866" cy="5205470"/>
          </a:xfrm>
        </p:spPr>
        <p:txBody>
          <a:bodyPr>
            <a:normAutofit fontScale="47500" lnSpcReduction="20000"/>
          </a:bodyPr>
          <a:lstStyle/>
          <a:p>
            <a:pPr marL="404813" indent="-404813">
              <a:buNone/>
            </a:pPr>
            <a:r>
              <a:rPr lang="en-US" sz="4200" b="1" dirty="0">
                <a:solidFill>
                  <a:srgbClr val="0432FF"/>
                </a:solidFill>
              </a:rPr>
              <a:t>4.	Consider the risks:</a:t>
            </a:r>
            <a:endParaRPr lang="en-US" sz="4200" dirty="0">
              <a:solidFill>
                <a:srgbClr val="0432FF"/>
              </a:solidFill>
            </a:endParaRPr>
          </a:p>
          <a:p>
            <a:endParaRPr lang="en-US" sz="4000" dirty="0"/>
          </a:p>
          <a:p>
            <a:pPr marL="342900" indent="0">
              <a:buNone/>
            </a:pPr>
            <a:r>
              <a:rPr lang="en-US" sz="4000" b="1" dirty="0"/>
              <a:t>1.  The risk that 100% of our buildings will require total replacement is likely remote. </a:t>
            </a:r>
          </a:p>
          <a:p>
            <a:pPr marL="857250" indent="-514350">
              <a:buAutoNum type="arabicPeriod"/>
            </a:pPr>
            <a:endParaRPr lang="en-US" sz="4000" dirty="0"/>
          </a:p>
          <a:p>
            <a:pPr marL="342900" indent="0">
              <a:buNone/>
            </a:pPr>
            <a:r>
              <a:rPr lang="en-US" sz="4000" b="1" dirty="0"/>
              <a:t>2.  If 50% of our buildings are a total loss, 50% Property Insurance covers 100% of the total loss.</a:t>
            </a:r>
          </a:p>
          <a:p>
            <a:pPr marL="628650" indent="-285750">
              <a:buNone/>
            </a:pPr>
            <a:endParaRPr lang="en-US" sz="4000" dirty="0"/>
          </a:p>
          <a:p>
            <a:pPr marL="342900" indent="0">
              <a:buNone/>
            </a:pPr>
            <a:r>
              <a:rPr lang="en-US" sz="4000" b="1" dirty="0"/>
              <a:t>3.  We have twenty-six (26) separate buildings.</a:t>
            </a:r>
          </a:p>
          <a:p>
            <a:pPr marL="1085850" indent="-742950">
              <a:buAutoNum type="arabicPeriod" startAt="3"/>
            </a:pPr>
            <a:endParaRPr lang="en-US" sz="4000" b="1" dirty="0"/>
          </a:p>
          <a:p>
            <a:pPr marL="342900" indent="0">
              <a:buNone/>
            </a:pPr>
            <a:r>
              <a:rPr lang="en-US" sz="4000" b="1" dirty="0"/>
              <a:t>4.  Our buildings are on two (2) separate levels.</a:t>
            </a:r>
            <a:endParaRPr lang="en-US" sz="4000" dirty="0"/>
          </a:p>
          <a:p>
            <a:pPr marL="628650" indent="-285750">
              <a:buNone/>
            </a:pPr>
            <a:endParaRPr lang="en-US" sz="4000" dirty="0"/>
          </a:p>
          <a:p>
            <a:pPr marL="628650" indent="-285750">
              <a:buNone/>
            </a:pPr>
            <a:r>
              <a:rPr lang="en-US" sz="4000" b="1" dirty="0"/>
              <a:t>5.	We are expecting to retrofit all gable and roof vents with ember and fire-resistant mesh screens.  90% of wildfire-related building loses are caused by flying burning embers.  These screens protect against 75% of flying burning embers.</a:t>
            </a:r>
          </a:p>
          <a:p>
            <a:pPr marL="628650" indent="-285750">
              <a:buNone/>
            </a:pPr>
            <a:endParaRPr lang="en-US" sz="4000" dirty="0"/>
          </a:p>
          <a:p>
            <a:pPr marL="628650" indent="-285750">
              <a:buNone/>
            </a:pPr>
            <a:r>
              <a:rPr lang="en-US" sz="4000" b="1" dirty="0"/>
              <a:t>6.	We have a water reservoir 1 to 2 miles from us - available for fire fighting equipment and helicopters.</a:t>
            </a:r>
            <a:endParaRPr lang="en-US" sz="40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98104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FCF485-3ECF-2895-4D30-8A81EC5263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Prior Written Approval to Abandon 100% Property Insurance Coverage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8EDD38-E335-045E-4C87-C629AA6012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37352" y="2034542"/>
            <a:ext cx="10416448" cy="4311173"/>
          </a:xfrm>
        </p:spPr>
        <p:txBody>
          <a:bodyPr>
            <a:normAutofit fontScale="32500" lnSpcReduction="20000"/>
          </a:bodyPr>
          <a:lstStyle/>
          <a:p>
            <a:r>
              <a:rPr lang="en-US" sz="6000" b="1" dirty="0">
                <a:solidFill>
                  <a:srgbClr val="0432FF"/>
                </a:solidFill>
              </a:rPr>
              <a:t>5. Consider the costs:</a:t>
            </a:r>
            <a:endParaRPr lang="en-US" sz="6000" dirty="0">
              <a:solidFill>
                <a:srgbClr val="0432FF"/>
              </a:solidFill>
            </a:endParaRPr>
          </a:p>
          <a:p>
            <a:pPr marL="0" indent="0">
              <a:buNone/>
            </a:pPr>
            <a:r>
              <a:rPr lang="en-US" sz="6000" b="1" dirty="0"/>
              <a:t> </a:t>
            </a:r>
          </a:p>
          <a:p>
            <a:pPr marL="806450" indent="-265113"/>
            <a:r>
              <a:rPr lang="en-US" sz="6000" b="1" dirty="0"/>
              <a:t>Premium cost for a 100% coverage policy is 3 1/2 times our 60% coverage.</a:t>
            </a:r>
          </a:p>
          <a:p>
            <a:pPr marL="806450" indent="-265113"/>
            <a:endParaRPr lang="en-US" sz="6000" dirty="0"/>
          </a:p>
          <a:p>
            <a:pPr marL="809625" lvl="0" indent="-263525"/>
            <a:r>
              <a:rPr lang="en-US" sz="6000" b="1" dirty="0"/>
              <a:t>Current State Farm policy (60% replacement coverage):</a:t>
            </a:r>
          </a:p>
          <a:p>
            <a:pPr marL="546100" lvl="0" indent="0">
              <a:buNone/>
            </a:pPr>
            <a:r>
              <a:rPr lang="en-US" sz="6000" b="1" dirty="0"/>
              <a:t> 			  $55,662 annual 	   $47 per month per owner.  </a:t>
            </a:r>
            <a:endParaRPr lang="en-US" sz="6000" dirty="0"/>
          </a:p>
          <a:p>
            <a:pPr marL="809625" indent="-263525">
              <a:buNone/>
            </a:pPr>
            <a:r>
              <a:rPr lang="en-US" sz="6000" b="1" dirty="0"/>
              <a:t> </a:t>
            </a:r>
            <a:endParaRPr lang="en-US" sz="6000" dirty="0"/>
          </a:p>
          <a:p>
            <a:pPr marL="809625" lvl="0" indent="-263525"/>
            <a:r>
              <a:rPr lang="en-US" sz="6000" b="1" dirty="0"/>
              <a:t>Quoted 100% replacement coverage</a:t>
            </a:r>
          </a:p>
          <a:p>
            <a:pPr marL="546100" lvl="0" indent="0">
              <a:buNone/>
            </a:pPr>
            <a:r>
              <a:rPr lang="en-US" sz="6000" b="1" dirty="0"/>
              <a:t>			$198,648 annual 	$169 per month per owner.</a:t>
            </a:r>
            <a:endParaRPr lang="en-US" sz="6000" dirty="0"/>
          </a:p>
          <a:p>
            <a:pPr marL="809625" indent="-263525">
              <a:buNone/>
            </a:pPr>
            <a:r>
              <a:rPr lang="en-US" sz="6000" b="1" dirty="0"/>
              <a:t> </a:t>
            </a:r>
            <a:endParaRPr lang="en-US" sz="6000" dirty="0"/>
          </a:p>
          <a:p>
            <a:pPr marL="809625" lvl="1" indent="-230188">
              <a:lnSpc>
                <a:spcPct val="120000"/>
              </a:lnSpc>
            </a:pPr>
            <a:r>
              <a:rPr lang="en-US" sz="6000" b="1" dirty="0"/>
              <a:t>Without Abandonment, the Regular Monthly Assessment would increase from $522 to $644, a 23% increase.</a:t>
            </a: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306978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128</TotalTime>
  <Words>637</Words>
  <Application>Microsoft Macintosh PowerPoint</Application>
  <PresentationFormat>Widescreen</PresentationFormat>
  <Paragraphs>75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4" baseType="lpstr">
      <vt:lpstr>Aptos</vt:lpstr>
      <vt:lpstr>Aptos Display</vt:lpstr>
      <vt:lpstr>Arial</vt:lpstr>
      <vt:lpstr>Symbol</vt:lpstr>
      <vt:lpstr>Times New Roman</vt:lpstr>
      <vt:lpstr>Office Theme</vt:lpstr>
      <vt:lpstr>Prior Written Approval to Abandon 100% Property Insurance Coverage</vt:lpstr>
      <vt:lpstr>Prior Written Approval to Abandon 100% Property Insurance Coverage</vt:lpstr>
      <vt:lpstr>Prior Written Approval to Abandon 100% Property Insurance Coverage</vt:lpstr>
      <vt:lpstr>Prior Written Approval to Abandon 100% Property Insurance Coverage</vt:lpstr>
      <vt:lpstr>Prior Written Approval to Abandon 100% Property Insurance Coverage</vt:lpstr>
      <vt:lpstr>Prior Written Approval to Abandon 100% Property Insurance Coverage</vt:lpstr>
      <vt:lpstr>Prior Written Approval to Abandon 100% Property Insurance Coverage</vt:lpstr>
      <vt:lpstr>Prior Written Approval to Abandon 100% Property Insurance Coverage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Mark Reynders</dc:creator>
  <cp:lastModifiedBy>Mark Reynders</cp:lastModifiedBy>
  <cp:revision>55</cp:revision>
  <dcterms:created xsi:type="dcterms:W3CDTF">2026-07-08T21:49:07Z</dcterms:created>
  <dcterms:modified xsi:type="dcterms:W3CDTF">2026-07-13T01:00:05Z</dcterms:modified>
</cp:coreProperties>
</file>