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2" r:id="rId4"/>
    <p:sldId id="257" r:id="rId5"/>
    <p:sldId id="258" r:id="rId6"/>
    <p:sldId id="259" r:id="rId7"/>
    <p:sldId id="264" r:id="rId8"/>
    <p:sldId id="265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/>
    <p:restoredTop sz="94658"/>
  </p:normalViewPr>
  <p:slideViewPr>
    <p:cSldViewPr snapToGrid="0">
      <p:cViewPr varScale="1">
        <p:scale>
          <a:sx n="116" d="100"/>
          <a:sy n="116" d="100"/>
        </p:scale>
        <p:origin x="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E0FA2-E540-5398-EFD3-5B7DECB0F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290E7B-2E94-3343-AF69-421EA447F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F05F0-141A-AC64-0E51-B4D50ECB1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41819-CECA-7EF8-C057-97A36190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049D-FF7C-EA9A-1E42-701153D94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3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20CA-3D00-9504-0CF2-BE00E8201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B4396-7E4A-5554-1C06-79F198EF9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0576B-3193-D451-DEE6-C69617FCE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D4274-2959-41F2-4F04-576361FC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50E9A-B9AF-7A96-C462-BFAAAC76D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0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E4166-F32D-14A2-CC04-5C4CA37C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8AE4-4A9E-FE22-101D-5436BEEE0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0DAD4-66B3-F585-9EE3-1E22AFCA9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8B5D9-313D-306C-5D18-E240123DB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EAB54-5AA7-9856-21E1-C675176C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8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A6DF-804F-C3F5-795C-2D90F0BB6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65E04-264E-24CA-1D89-0C79D5B9D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F8126-62A1-EBE5-311A-2F5C45FDB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04DE4-C909-8F95-EA44-7EE1A374C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AD0AF-2861-CF19-F57D-118693B7D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6D027-F3D1-5B82-AE22-191C15BAA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3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434E0-C72C-0D42-C871-B3A44DCD4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252C5-1A50-BF5E-8459-7DBC11BBD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3EFAC5-51EB-3BA9-AD8C-00DF3EDE1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EECB7E-58A8-8E5E-A67F-D8D1F8161A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8C8638-D37D-AE7C-32C9-0F5049FECF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91EB6-7C57-4072-2C68-0388C8A59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452FFD-43DD-D313-809A-3E2C82CDC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B21A07-2980-F6DE-2290-9F3C51A4D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33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D8F2C-650B-F453-9536-DAAC97933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3477C1-1221-F66E-F216-2EEC60C71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BA88CD-E033-D0B2-4E45-478B0689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FC057-1B68-72B3-0388-265CA769E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971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1F4A0-191C-BF8B-3EA5-39CA75BCA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3A75E4-6EDA-EF2C-F6A3-9694FCE1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0CB41-A742-F63E-192C-751A91C88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6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38A4-B9A6-46BA-4EDB-744CAE521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4C52C-89E7-9D85-2F41-A5B9D4D9E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2927B-9D3A-E767-44C9-D9061FFAA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00809F-26A0-6943-2D5A-894B4F558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DB845-3A99-2EEA-55E4-1F1C7630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1BFC88-D1C8-5584-1006-020EE902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46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0E8D9-824C-EED4-0435-E453294B5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11918C-3FF5-87DB-FDB4-BAA2FF3991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363D4-DAE5-D9E3-3A5C-65994DB7A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4B544-B904-39EE-FC95-A4B5A967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4CBB0-A2F6-FEAD-4C06-E662DDCB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13A54B-3DD2-E94C-6D96-A8339F42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68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394D2-CC8D-9983-2033-B45A7744F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4E55D-E956-FCC8-7550-202499797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8E281-5B26-CA42-5B5B-D26EBB669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165E1-6B9B-CF84-3EB5-D8CB7F5CB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F17C1-E400-3BA4-2E76-E494C6E9D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064B20-B2FE-C51C-1E1F-C3EEA6423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3B9612-11B7-E4DB-917F-7766B2130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83DC3-191B-6257-F692-782F4E424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81139-0B2E-295D-7315-07B35B754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4DFFB-454A-CC0E-154E-D2D8CCCE8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70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83277E-2CEF-4C2C-9C69-E7EE64FBB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9992D-DEAA-F980-4930-EDC93894F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C8DC1-D189-C38E-F8C9-4AE055AA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73CA4-9DB7-A79F-2891-E28898FFB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75D5E-D8EC-5C95-C784-1A667197C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8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189F-6E29-D2E9-27EC-723C38DA6F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Vote to Amend CC&amp;Rs to Relax 100% Property Insurance Requirement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103D46-F12D-DDEE-E8A8-3F27447EA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94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97C9-EEE8-40E0-1410-6AFAEA60E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Amend CC&amp;Rs to Relax 100% Property Insurance Requirement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C902C-58AC-2B77-6410-D9F675BEE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46465" cy="4299753"/>
          </a:xfrm>
        </p:spPr>
        <p:txBody>
          <a:bodyPr>
            <a:normAutofit fontScale="85000" lnSpcReduction="20000"/>
          </a:bodyPr>
          <a:lstStyle/>
          <a:p>
            <a:endParaRPr lang="en-US" b="1" dirty="0"/>
          </a:p>
          <a:p>
            <a:pPr>
              <a:lnSpc>
                <a:spcPct val="110000"/>
              </a:lnSpc>
            </a:pPr>
            <a:r>
              <a:rPr lang="en-US" b="1" dirty="0"/>
              <a:t>The Board is asking owners to amend the CC&amp;R's to allow the Association to consider </a:t>
            </a:r>
            <a:r>
              <a:rPr lang="en-US" b="1" u="sng" dirty="0"/>
              <a:t>many factors </a:t>
            </a:r>
            <a:r>
              <a:rPr lang="en-US" b="1" dirty="0"/>
              <a:t>when purchasing property and fire insurance, </a:t>
            </a:r>
            <a:r>
              <a:rPr lang="en-US" b="1" u="sng" dirty="0"/>
              <a:t>rather than a single, strict </a:t>
            </a:r>
            <a:r>
              <a:rPr lang="en-US" b="1" dirty="0"/>
              <a:t>100% requirement, and nothing else.</a:t>
            </a:r>
            <a:endParaRPr lang="en-US" dirty="0"/>
          </a:p>
          <a:p>
            <a:pPr marL="234950" indent="0">
              <a:buNone/>
            </a:pPr>
            <a:r>
              <a:rPr lang="en-US" b="1" dirty="0"/>
              <a:t>(CC&amp;Rs section 17.2 allow amending CC&amp;Rs.)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This is an all-owner vote with a minimum 30-day voting period.</a:t>
            </a:r>
          </a:p>
          <a:p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Requires fifty (50) YES votes to </a:t>
            </a:r>
            <a:r>
              <a:rPr lang="en-US" b="1" u="sng" dirty="0"/>
              <a:t>APPROVE</a:t>
            </a:r>
            <a:r>
              <a:rPr lang="en-US" b="1" dirty="0"/>
              <a:t>. </a:t>
            </a:r>
            <a:r>
              <a:rPr lang="en-US" dirty="0"/>
              <a:t>(Need a majority approval of the membership.  We have 98 members, so a majority approval is 50.)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878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A3C43-04DB-794E-078E-C70CDF9B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Amend CC&amp;Rs to Relax 100% Property Insurance 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12380-E03C-8367-84DD-19218F2AF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>
              <a:solidFill>
                <a:srgbClr val="0432FF"/>
              </a:solidFill>
            </a:endParaRPr>
          </a:p>
          <a:p>
            <a:endParaRPr lang="en-US" b="1" dirty="0">
              <a:solidFill>
                <a:srgbClr val="0432FF"/>
              </a:solidFill>
            </a:endParaRPr>
          </a:p>
          <a:p>
            <a:endParaRPr lang="en-US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432FF"/>
                </a:solidFill>
              </a:rPr>
              <a:t>Reasons why the Board recommends voting YES to Amend:</a:t>
            </a:r>
            <a:endParaRPr lang="en-US" dirty="0">
              <a:solidFill>
                <a:srgbClr val="0432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51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2766B-038C-78A4-A4FE-96B68A429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Amend CC&amp;Rs to Relax 100% Property Insurance Requirement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DADBC-C26B-4D44-68A2-B409DF4A9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D5C80-67C0-F111-50CB-A0B4A5AC7CB3}"/>
              </a:ext>
            </a:extLst>
          </p:cNvPr>
          <p:cNvSpPr txBox="1"/>
          <p:nvPr/>
        </p:nvSpPr>
        <p:spPr>
          <a:xfrm>
            <a:off x="963977" y="1927952"/>
            <a:ext cx="1051559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5588" marR="0" indent="-255588">
              <a:buNone/>
            </a:pPr>
            <a:r>
              <a:rPr lang="en-US" sz="2400" b="1" dirty="0">
                <a:solidFill>
                  <a:srgbClr val="0432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	 In general, HOAs throughout the state -- not just those in high wildfire-risk areas -- have faced: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8650" marR="0" indent="-171450"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8888" marR="0" lvl="0" indent="-379413">
              <a:buFont typeface="Symbol" pitchFamily="2" charset="2"/>
              <a:buChar char=""/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Significantly higher premiums,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8888" marR="0" indent="-379413"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8888" marR="0" lvl="0" indent="-379413">
              <a:buFont typeface="Symbol" pitchFamily="2" charset="2"/>
              <a:buChar char=""/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Fewer insurers willing to provide coverage, and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8888" marR="0" indent="-379413"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8888" marR="0" lvl="0" indent="-379413">
              <a:buFont typeface="Symbol" pitchFamily="2" charset="2"/>
              <a:buChar char=""/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More restrictive policy terms.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864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D905F-1A9E-55E4-7F00-7504B2D3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Amend CC&amp;Rs to Relax 100% Property Insurance Requirement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50572-EBB9-618D-8331-1E7BA750D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432FF"/>
                </a:solidFill>
              </a:rPr>
              <a:t>2. Many insurance companies have reduced or eliminated all together the number of policies they write in California, due to:</a:t>
            </a:r>
            <a:endParaRPr lang="en-US" dirty="0">
              <a:solidFill>
                <a:srgbClr val="0432FF"/>
              </a:solidFill>
            </a:endParaRPr>
          </a:p>
          <a:p>
            <a:endParaRPr lang="en-US" dirty="0"/>
          </a:p>
          <a:p>
            <a:pPr marL="1146175" lvl="0" indent="-234950"/>
            <a:r>
              <a:rPr lang="en-US" b="1" dirty="0"/>
              <a:t>Large catastrophe losses,</a:t>
            </a:r>
            <a:endParaRPr lang="en-US" dirty="0"/>
          </a:p>
          <a:p>
            <a:pPr marL="1146175" indent="-234950"/>
            <a:endParaRPr lang="en-US" dirty="0"/>
          </a:p>
          <a:p>
            <a:pPr marL="1146175" lvl="0" indent="-234950"/>
            <a:r>
              <a:rPr lang="en-US" b="1" dirty="0"/>
              <a:t>Rising wildfire risk,</a:t>
            </a:r>
            <a:endParaRPr lang="en-US" dirty="0"/>
          </a:p>
          <a:p>
            <a:pPr marL="1146175" indent="-234950"/>
            <a:endParaRPr lang="en-US" dirty="0"/>
          </a:p>
          <a:p>
            <a:pPr marL="1146175" lvl="0" indent="-234950"/>
            <a:r>
              <a:rPr lang="en-US" b="1" dirty="0"/>
              <a:t>Increasing construction and repair costs, and</a:t>
            </a:r>
            <a:endParaRPr lang="en-US" dirty="0"/>
          </a:p>
          <a:p>
            <a:pPr marL="1146175" indent="-234950"/>
            <a:endParaRPr lang="en-US" dirty="0"/>
          </a:p>
          <a:p>
            <a:pPr marL="1146175" lvl="0" indent="-234950"/>
            <a:r>
              <a:rPr lang="en-US" b="1" dirty="0"/>
              <a:t>Inflation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608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DE1D8-15FB-0615-27F0-EFD078785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Amend CC&amp;Rs to Relax 100% Property Insurance Requirement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99146-F2B3-AA43-72BD-C8F96D8E5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31" y="1690688"/>
            <a:ext cx="10805394" cy="4941466"/>
          </a:xfrm>
        </p:spPr>
        <p:txBody>
          <a:bodyPr>
            <a:normAutofit fontScale="55000" lnSpcReduction="20000"/>
          </a:bodyPr>
          <a:lstStyle/>
          <a:p>
            <a:r>
              <a:rPr lang="en-US" sz="3600" b="1" dirty="0">
                <a:solidFill>
                  <a:srgbClr val="0432FF"/>
                </a:solidFill>
              </a:rPr>
              <a:t>3.   Voting YES:</a:t>
            </a:r>
            <a:endParaRPr lang="en-US" sz="3600" dirty="0">
              <a:solidFill>
                <a:srgbClr val="0432FF"/>
              </a:solidFill>
            </a:endParaRPr>
          </a:p>
          <a:p>
            <a:endParaRPr lang="en-US" sz="3600" dirty="0"/>
          </a:p>
          <a:p>
            <a:pPr lvl="0"/>
            <a:r>
              <a:rPr lang="en-US" sz="3600" b="1" dirty="0"/>
              <a:t>Allows the Board to consider </a:t>
            </a:r>
            <a:r>
              <a:rPr lang="en-US" sz="3600" b="1" u="sng" dirty="0"/>
              <a:t>many factors </a:t>
            </a:r>
            <a:r>
              <a:rPr lang="en-US" sz="3600" b="1" dirty="0"/>
              <a:t>to obtain affordable property and fire insurance, </a:t>
            </a:r>
            <a:r>
              <a:rPr lang="en-US" sz="3600" b="1" u="sng" dirty="0"/>
              <a:t>rather than a single, strict </a:t>
            </a:r>
            <a:r>
              <a:rPr lang="en-US" sz="3600" b="1" dirty="0"/>
              <a:t>100% requirement, and nothing else.</a:t>
            </a:r>
            <a:endParaRPr lang="en-US" sz="3600" dirty="0"/>
          </a:p>
          <a:p>
            <a:endParaRPr lang="en-US" sz="3600" dirty="0"/>
          </a:p>
          <a:p>
            <a:pPr lvl="0"/>
            <a:r>
              <a:rPr lang="en-US" sz="3600" b="1" dirty="0"/>
              <a:t>The Board can consider factors such as:</a:t>
            </a:r>
            <a:endParaRPr lang="en-US" sz="3600" dirty="0"/>
          </a:p>
          <a:p>
            <a:endParaRPr lang="en-US" sz="3600" dirty="0"/>
          </a:p>
          <a:p>
            <a:pPr lvl="2"/>
            <a:r>
              <a:rPr lang="en-US" sz="3400" b="1" dirty="0"/>
              <a:t>The general financial health of our Association including our Reserves, and</a:t>
            </a:r>
            <a:endParaRPr lang="en-US" sz="3400" dirty="0"/>
          </a:p>
          <a:p>
            <a:endParaRPr lang="en-US" sz="4200" dirty="0"/>
          </a:p>
          <a:p>
            <a:pPr lvl="2"/>
            <a:r>
              <a:rPr lang="en-US" sz="3400" b="1" dirty="0"/>
              <a:t>The general ability of the Membership to bear the cost of increased Assessments to pay for:</a:t>
            </a:r>
            <a:endParaRPr lang="en-US" sz="3400" dirty="0"/>
          </a:p>
          <a:p>
            <a:endParaRPr lang="en-US" sz="4200" dirty="0"/>
          </a:p>
          <a:p>
            <a:pPr marL="2517775" lvl="2"/>
            <a:r>
              <a:rPr lang="en-US" sz="3400" b="1" dirty="0"/>
              <a:t>Increased insurance premiums, and</a:t>
            </a:r>
            <a:endParaRPr lang="en-US" sz="3400" dirty="0"/>
          </a:p>
          <a:p>
            <a:pPr marL="2517775"/>
            <a:endParaRPr lang="en-US" sz="4200" dirty="0"/>
          </a:p>
          <a:p>
            <a:pPr marL="2517775" lvl="2"/>
            <a:r>
              <a:rPr lang="en-US" sz="3200" b="1" dirty="0"/>
              <a:t>Actual or anticipated increases in other required Association expenses (</a:t>
            </a:r>
            <a:r>
              <a:rPr lang="en-US" sz="3200" b="1" dirty="0" err="1"/>
              <a:t>eg.</a:t>
            </a:r>
            <a:r>
              <a:rPr lang="en-US" sz="3200" b="1" dirty="0"/>
              <a:t> major projects required by the Reserve Study)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31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3418A-35C1-1E24-9C35-3C6713EB9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D41E-44CE-CAF0-64CD-FB7AD16B1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Amend CC&amp;Rs to Relax 100% Property Insurance Requirement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F4663-20F8-C7F1-04D5-CFC86FC4F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0432FF"/>
                </a:solidFill>
              </a:rPr>
              <a:t>4. Factors allowed to be considered when purchasing property and fire insurance - rather than limited to considering a single, strict 100% requirement, and nothing else.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432FF"/>
                </a:solidFill>
              </a:rPr>
              <a:t>     Factors added to the CC&amp;Rs: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When determining economic feasibility for a given amount of coverage, the Board may consider: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(a) The difference in cost between different percentages of coverage;</a:t>
            </a:r>
          </a:p>
          <a:p>
            <a:pPr marL="514350" indent="-514350">
              <a:buAutoNum type="alphaLcParenBoth"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(b) The relative risks of experiencing different percentages of loss, such as the risk of a 50% loss vs. a 100% loss;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(c) Actual or anticipated increases in other required Association expenses;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869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833CA-4511-C654-F533-ED178FBEB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1D20B-6D98-71A9-54D9-A8F592113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Amend CC&amp;Rs to Relax 100% Property Insurance Requirement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4320B-441F-52CA-01EA-17440DE7A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3065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0432FF"/>
                </a:solidFill>
              </a:rPr>
              <a:t>4. Factors allowed to be considered when purchasing property and fire insurance - rather than limited to considering a single, strict 100% requirement, and nothing else.   (</a:t>
            </a:r>
            <a:r>
              <a:rPr lang="en-US" b="1" dirty="0" err="1">
                <a:solidFill>
                  <a:srgbClr val="0432FF"/>
                </a:solidFill>
              </a:rPr>
              <a:t>cont</a:t>
            </a:r>
            <a:r>
              <a:rPr lang="en-US" b="1" dirty="0">
                <a:solidFill>
                  <a:srgbClr val="0432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432FF"/>
                </a:solidFill>
              </a:rPr>
              <a:t>     Factors added to the CC&amp;Rs:</a:t>
            </a: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(d) The general financial health of the Association including its Reserves;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(e) The general ability of the Membership to bear the cost of increased Assessments to pay for increased premiums;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(f) The financial health/quality/stability/rating and risk profile of (</a:t>
            </a:r>
            <a:r>
              <a:rPr lang="en-US" b="1" dirty="0" err="1"/>
              <a:t>i</a:t>
            </a:r>
            <a:r>
              <a:rPr lang="en-US" b="1" dirty="0"/>
              <a:t>) the insurance company offering the policy and (ii) the provisions of the offered policy itself; and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(g) Such other financial and economic factors that a reasonable Board would consider under the circumstances.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79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ECE30-25EF-248E-7F08-49640C34D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Amend CC&amp;Rs to Relax 100% Property Insurance Requirement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7BF6E-5AF2-CCCA-C179-7516974FD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0619342" cy="4839580"/>
          </a:xfrm>
        </p:spPr>
        <p:txBody>
          <a:bodyPr>
            <a:normAutofit fontScale="62500" lnSpcReduction="20000"/>
          </a:bodyPr>
          <a:lstStyle/>
          <a:p>
            <a:pPr marL="404813" indent="-404813">
              <a:buNone/>
            </a:pPr>
            <a:r>
              <a:rPr lang="en-US" b="1" dirty="0">
                <a:solidFill>
                  <a:srgbClr val="0432FF"/>
                </a:solidFill>
              </a:rPr>
              <a:t>5.	Consider the risks:</a:t>
            </a:r>
            <a:endParaRPr lang="en-US" dirty="0">
              <a:solidFill>
                <a:srgbClr val="0432FF"/>
              </a:solidFill>
            </a:endParaRPr>
          </a:p>
          <a:p>
            <a:endParaRPr lang="en-US" dirty="0"/>
          </a:p>
          <a:p>
            <a:pPr marL="342900" indent="0">
              <a:buNone/>
            </a:pPr>
            <a:r>
              <a:rPr lang="en-US" b="1" dirty="0"/>
              <a:t>1.  The risk that 100% of our buildings will require total replacement is likely remote.</a:t>
            </a:r>
          </a:p>
          <a:p>
            <a:pPr marL="857250" indent="-514350">
              <a:buAutoNum type="arabicPeriod"/>
            </a:pPr>
            <a:endParaRPr lang="en-US" dirty="0"/>
          </a:p>
          <a:p>
            <a:pPr marL="342900" indent="0">
              <a:buNone/>
            </a:pPr>
            <a:r>
              <a:rPr lang="en-US" b="1" dirty="0"/>
              <a:t>2. If 50% of our buildings are a total loss, 50% Property Insurance covers 100% of the total loss.</a:t>
            </a:r>
          </a:p>
          <a:p>
            <a:pPr marL="628650" indent="-285750">
              <a:buNone/>
            </a:pPr>
            <a:endParaRPr lang="en-US" dirty="0"/>
          </a:p>
          <a:p>
            <a:pPr marL="628650" indent="-285750">
              <a:buNone/>
            </a:pPr>
            <a:r>
              <a:rPr lang="en-US" b="1" dirty="0"/>
              <a:t>3.	We have twenty-six (26) separate buildings.</a:t>
            </a:r>
            <a:endParaRPr lang="en-US" dirty="0"/>
          </a:p>
          <a:p>
            <a:pPr marL="628650" indent="-285750">
              <a:buNone/>
            </a:pPr>
            <a:endParaRPr lang="en-US" dirty="0"/>
          </a:p>
          <a:p>
            <a:pPr marL="628650" indent="-285750">
              <a:buNone/>
            </a:pPr>
            <a:r>
              <a:rPr lang="en-US" b="1" dirty="0"/>
              <a:t>4.	Our buildings are on two (2) separate levels.</a:t>
            </a:r>
            <a:endParaRPr lang="en-US" dirty="0"/>
          </a:p>
          <a:p>
            <a:pPr marL="628650" indent="-285750">
              <a:buNone/>
            </a:pPr>
            <a:endParaRPr lang="en-US" dirty="0"/>
          </a:p>
          <a:p>
            <a:pPr marL="628650" indent="-285750">
              <a:buNone/>
            </a:pPr>
            <a:r>
              <a:rPr lang="en-US" b="1" dirty="0"/>
              <a:t>5.	We are expecting to retrofit all gable and roof vents with ember and fire-resistant mesh screens.  90% of wildfire-related building loses are caused by flying burning embers.  These screens protect against 75% of flying burning embers.</a:t>
            </a:r>
          </a:p>
          <a:p>
            <a:pPr marL="628650" indent="-285750">
              <a:buNone/>
            </a:pPr>
            <a:endParaRPr lang="en-US" dirty="0"/>
          </a:p>
          <a:p>
            <a:pPr marL="628650" indent="-285750">
              <a:buNone/>
            </a:pPr>
            <a:r>
              <a:rPr lang="en-US" b="1" dirty="0"/>
              <a:t>6.	We have a water reservoir 1 to 2 miles from us - available for fire fighting equipment and helicopters.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10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CF485-3ECF-2895-4D30-8A81EC526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 to Amend CC&amp;Rs to Relax 100% Property Insurance Requirement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EDD38-E335-045E-4C87-C629AA601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6200" b="1" dirty="0">
                <a:solidFill>
                  <a:srgbClr val="0432FF"/>
                </a:solidFill>
              </a:rPr>
              <a:t>6. Consider the costs:</a:t>
            </a:r>
            <a:endParaRPr lang="en-US" sz="6200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b="1" dirty="0"/>
              <a:t> </a:t>
            </a:r>
          </a:p>
          <a:p>
            <a:pPr marL="806450" indent="-265113"/>
            <a:r>
              <a:rPr lang="en-US" sz="6000" b="1" dirty="0"/>
              <a:t>Premium cost for a 100% coverage policy is 3 1/2 times our 60% coverage.</a:t>
            </a:r>
          </a:p>
          <a:p>
            <a:pPr marL="806450" indent="-265113"/>
            <a:endParaRPr lang="en-US" sz="6000" dirty="0"/>
          </a:p>
          <a:p>
            <a:pPr marL="809625" lvl="0" indent="-263525"/>
            <a:r>
              <a:rPr lang="en-US" sz="6000" b="1" dirty="0"/>
              <a:t>Current State Farm policy (60% replacement coverage):</a:t>
            </a:r>
          </a:p>
          <a:p>
            <a:pPr marL="546100" lvl="0" indent="0">
              <a:buNone/>
            </a:pPr>
            <a:r>
              <a:rPr lang="en-US" sz="6000" b="1" dirty="0"/>
              <a:t> 			  $55,662 annual 	   $47 per month per owner.  </a:t>
            </a:r>
            <a:endParaRPr lang="en-US" sz="6000" dirty="0"/>
          </a:p>
          <a:p>
            <a:pPr marL="809625" indent="-263525">
              <a:buNone/>
            </a:pPr>
            <a:r>
              <a:rPr lang="en-US" sz="6000" b="1" dirty="0"/>
              <a:t> </a:t>
            </a:r>
            <a:endParaRPr lang="en-US" sz="6000" dirty="0"/>
          </a:p>
          <a:p>
            <a:pPr marL="809625" lvl="0" indent="-263525"/>
            <a:r>
              <a:rPr lang="en-US" sz="6000" b="1" dirty="0"/>
              <a:t>Quoted 100% replacement coverage</a:t>
            </a:r>
          </a:p>
          <a:p>
            <a:pPr marL="546100" lvl="0" indent="0">
              <a:buNone/>
            </a:pPr>
            <a:r>
              <a:rPr lang="en-US" sz="6000" b="1" dirty="0"/>
              <a:t>			$198,648 annual 	$169 per month per owner.</a:t>
            </a:r>
            <a:endParaRPr lang="en-US" sz="6000" dirty="0"/>
          </a:p>
          <a:p>
            <a:pPr marL="809625" indent="-263525">
              <a:buNone/>
            </a:pPr>
            <a:r>
              <a:rPr lang="en-US" sz="6000" b="1" dirty="0"/>
              <a:t> </a:t>
            </a:r>
            <a:endParaRPr lang="en-US" sz="6000" dirty="0"/>
          </a:p>
          <a:p>
            <a:pPr marL="809625" lvl="1" indent="-230188">
              <a:lnSpc>
                <a:spcPct val="120000"/>
              </a:lnSpc>
            </a:pPr>
            <a:r>
              <a:rPr lang="en-US" sz="6000" b="1" dirty="0"/>
              <a:t>Without Abandonment, the Regular Monthly Assessment would increase from $522 to $644, a 23% increase.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069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899</Words>
  <Application>Microsoft Macintosh PowerPoint</Application>
  <PresentationFormat>Widescreen</PresentationFormat>
  <Paragraphs>98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Symbol</vt:lpstr>
      <vt:lpstr>Times New Roman</vt:lpstr>
      <vt:lpstr>Office Theme</vt:lpstr>
      <vt:lpstr>Vote to Amend CC&amp;Rs to Relax 100% Property Insurance Requirement</vt:lpstr>
      <vt:lpstr>Vote to Amend CC&amp;Rs to Relax 100% Property Insurance Requirement</vt:lpstr>
      <vt:lpstr>Vote to Amend CC&amp;Rs to Relax 100% Property Insurance Requirement</vt:lpstr>
      <vt:lpstr>Vote to Amend CC&amp;Rs to Relax 100% Property Insurance Requirement</vt:lpstr>
      <vt:lpstr>Vote to Amend CC&amp;Rs to Relax 100% Property Insurance Requirement</vt:lpstr>
      <vt:lpstr>Vote to Amend CC&amp;Rs to Relax 100% Property Insurance Requirement</vt:lpstr>
      <vt:lpstr>Vote to Amend CC&amp;Rs to Relax 100% Property Insurance Requirement</vt:lpstr>
      <vt:lpstr>Vote to Amend CC&amp;Rs to Relax 100% Property Insurance Requirement</vt:lpstr>
      <vt:lpstr>Vote to Amend CC&amp;Rs to Relax 100% Property Insurance Requirement</vt:lpstr>
      <vt:lpstr>Vote to Amend CC&amp;Rs to Relax 100% Property Insurance Requirement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Reynders</dc:creator>
  <cp:lastModifiedBy>Mark Reynders</cp:lastModifiedBy>
  <cp:revision>65</cp:revision>
  <dcterms:created xsi:type="dcterms:W3CDTF">2026-07-08T21:49:07Z</dcterms:created>
  <dcterms:modified xsi:type="dcterms:W3CDTF">2026-07-13T00:56:01Z</dcterms:modified>
</cp:coreProperties>
</file>