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61" r:id="rId3"/>
    <p:sldId id="264" r:id="rId4"/>
    <p:sldId id="265" r:id="rId5"/>
    <p:sldId id="266" r:id="rId6"/>
    <p:sldId id="26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/>
    <p:restoredTop sz="94658"/>
  </p:normalViewPr>
  <p:slideViewPr>
    <p:cSldViewPr snapToGrid="0">
      <p:cViewPr varScale="1">
        <p:scale>
          <a:sx n="116" d="100"/>
          <a:sy n="116" d="100"/>
        </p:scale>
        <p:origin x="11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E0FA2-E540-5398-EFD3-5B7DECB0FA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290E7B-2E94-3343-AF69-421EA447F4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1F05F0-141A-AC64-0E51-B4D50ECB1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441819-CECA-7EF8-C057-97A361908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049D-FF7C-EA9A-1E42-701153D94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237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E20CA-3D00-9504-0CF2-BE00E8201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B4396-7E4A-5554-1C06-79F198EF9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A0576B-3193-D451-DEE6-C69617FCE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D4274-2959-41F2-4F04-576361FC4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50E9A-B9AF-7A96-C462-BFAAAC76D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307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E4166-F32D-14A2-CC04-5C4CA37CC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8AE4-4A9E-FE22-101D-5436BEEE0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E0DAD4-66B3-F585-9EE3-1E22AFCA9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8B5D9-313D-306C-5D18-E240123DB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EEAB54-5AA7-9856-21E1-C675176CF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684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8A6DF-804F-C3F5-795C-2D90F0BB6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65E04-264E-24CA-1D89-0C79D5B9DE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F8126-62A1-EBE5-311A-2F5C45FDB3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04DE4-C909-8F95-EA44-7EE1A374C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AD0AF-2861-CF19-F57D-118693B7D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26D027-F3D1-5B82-AE22-191C15BAA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36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434E0-C72C-0D42-C871-B3A44DCD4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252C5-1A50-BF5E-8459-7DBC11BBDC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3EFAC5-51EB-3BA9-AD8C-00DF3EDE14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EECB7E-58A8-8E5E-A67F-D8D1F8161A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8C8638-D37D-AE7C-32C9-0F5049FECF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A91EB6-7C57-4072-2C68-0388C8A59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452FFD-43DD-D313-809A-3E2C82CDC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B21A07-2980-F6DE-2290-9F3C51A4D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633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D8F2C-650B-F453-9536-DAAC97933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3477C1-1221-F66E-F216-2EEC60C71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BA88CD-E033-D0B2-4E45-478B0689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CFC057-1B68-72B3-0388-265CA769E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971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1F4A0-191C-BF8B-3EA5-39CA75BCA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3A75E4-6EDA-EF2C-F6A3-9694FCE1F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00CB41-A742-F63E-192C-751A91C88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66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C38A4-B9A6-46BA-4EDB-744CAE521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4C52C-89E7-9D85-2F41-A5B9D4D9E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D2927B-9D3A-E767-44C9-D9061FFAA5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00809F-26A0-6943-2D5A-894B4F558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1DB845-3A99-2EEA-55E4-1F1C7630D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1BFC88-D1C8-5584-1006-020EE9021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546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0E8D9-824C-EED4-0435-E453294B5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11918C-3FF5-87DB-FDB4-BAA2FF3991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B363D4-DAE5-D9E3-3A5C-65994DB7A0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64B544-B904-39EE-FC95-A4B5A9677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4CBB0-A2F6-FEAD-4C06-E662DDCB0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13A54B-3DD2-E94C-6D96-A8339F42E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768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394D2-CC8D-9983-2033-B45A7744F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84E55D-E956-FCC8-7550-202499797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8E281-5B26-CA42-5B5B-D26EBB669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165E1-6B9B-CF84-3EB5-D8CB7F5CB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0F17C1-E400-3BA4-2E76-E494C6E9D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697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064B20-B2FE-C51C-1E1F-C3EEA64239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3B9612-11B7-E4DB-917F-7766B2130D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83DC3-191B-6257-F692-782F4E424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81139-0B2E-295D-7315-07B35B754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14DFFB-454A-CC0E-154E-D2D8CCCE8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709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83277E-2CEF-4C2C-9C69-E7EE64FBB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9992D-DEAA-F980-4930-EDC93894F8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5C8DC1-D189-C38E-F8C9-4AE055AA79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639E38-E591-7B45-BC41-59BAD9BA1E49}" type="datetimeFigureOut">
              <a:rPr lang="en-US" smtClean="0"/>
              <a:t>7/12/26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073CA4-9DB7-A79F-2891-E28898FFB5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775D5E-D8EC-5C95-C784-1A667197C8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96F5AD-338D-D34E-A905-1F407AE9CE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281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97C9-EEE8-40E0-1410-6AFAEA60E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1. Prior Written Approval to Abandon 100% Property Insurance Coverage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7C902C-58AC-2B77-6410-D9F675BEE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22735" cy="4872630"/>
          </a:xfrm>
        </p:spPr>
        <p:txBody>
          <a:bodyPr>
            <a:normAutofit fontScale="62500" lnSpcReduction="20000"/>
          </a:bodyPr>
          <a:lstStyle/>
          <a:p>
            <a:endParaRPr lang="en-US" b="1" dirty="0"/>
          </a:p>
          <a:p>
            <a:pPr>
              <a:lnSpc>
                <a:spcPct val="120000"/>
              </a:lnSpc>
            </a:pPr>
            <a:r>
              <a:rPr lang="en-US" sz="3400" b="1" dirty="0"/>
              <a:t>The Board is asking owners to </a:t>
            </a:r>
            <a:r>
              <a:rPr lang="en-US" sz="3400" b="1" u="sng" dirty="0"/>
              <a:t>NOT require </a:t>
            </a:r>
            <a:r>
              <a:rPr lang="en-US" sz="3400" b="1" dirty="0"/>
              <a:t>the HOA to purchase a master policy of fire and casualty insurance for one hundred percent (100%) of the current replacement cost of all of the Condominium Buildings and Common Areas. </a:t>
            </a:r>
            <a:endParaRPr lang="en-US" sz="3400" dirty="0"/>
          </a:p>
          <a:p>
            <a:pPr marL="234950" indent="0">
              <a:lnSpc>
                <a:spcPct val="120000"/>
              </a:lnSpc>
              <a:buNone/>
            </a:pPr>
            <a:r>
              <a:rPr lang="en-US" sz="3400" b="1" dirty="0"/>
              <a:t>(CC&amp;Rs section 12.5 allow owners this choice.)</a:t>
            </a:r>
            <a:endParaRPr lang="en-US" sz="34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3400" b="1" dirty="0"/>
              <a:t> </a:t>
            </a:r>
            <a:endParaRPr lang="en-US" sz="3400" dirty="0"/>
          </a:p>
          <a:p>
            <a:pPr>
              <a:lnSpc>
                <a:spcPct val="120000"/>
              </a:lnSpc>
            </a:pPr>
            <a:r>
              <a:rPr lang="en-US" sz="3400" b="1" dirty="0"/>
              <a:t>All owners will receive a “Request to Abandon” via US Postal Service.</a:t>
            </a:r>
          </a:p>
          <a:p>
            <a:pPr>
              <a:lnSpc>
                <a:spcPct val="120000"/>
              </a:lnSpc>
            </a:pPr>
            <a:r>
              <a:rPr lang="en-US" sz="3400" b="1" dirty="0"/>
              <a:t>During a minimum of 30 days, owners can send their Response via USPS.</a:t>
            </a:r>
          </a:p>
          <a:p>
            <a:pPr>
              <a:lnSpc>
                <a:spcPct val="120000"/>
              </a:lnSpc>
            </a:pPr>
            <a:endParaRPr lang="en-US" sz="3400" b="1" dirty="0"/>
          </a:p>
          <a:p>
            <a:pPr>
              <a:lnSpc>
                <a:spcPct val="120000"/>
              </a:lnSpc>
            </a:pPr>
            <a:r>
              <a:rPr lang="en-US" sz="3400" b="1" dirty="0"/>
              <a:t>Sixty-Six (66) “Agree to Abandon” consenting Responses are needed to </a:t>
            </a:r>
            <a:r>
              <a:rPr lang="en-US" sz="3400" b="1" u="sng" dirty="0"/>
              <a:t>APPROVE the Request to Abandon</a:t>
            </a:r>
            <a:r>
              <a:rPr lang="en-US" sz="3400" b="1" dirty="0"/>
              <a:t>.</a:t>
            </a:r>
            <a:r>
              <a:rPr lang="en-US" sz="3400" dirty="0"/>
              <a:t> (Need 2/3rds approval of the membership.  We have 98 members, so 2/3rds approval is 66.)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87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CF485-3ECF-2895-4D30-8A81EC526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1. Prior Written Approval to Abandon 100% Property Insurance Coverage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EDD38-E335-045E-4C87-C629AA601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2867"/>
            <a:ext cx="10608325" cy="4814372"/>
          </a:xfrm>
        </p:spPr>
        <p:txBody>
          <a:bodyPr>
            <a:normAutofit fontScale="47500" lnSpcReduction="20000"/>
          </a:bodyPr>
          <a:lstStyle/>
          <a:p>
            <a:r>
              <a:rPr lang="en-US" sz="5100" b="1" dirty="0">
                <a:solidFill>
                  <a:srgbClr val="0432FF"/>
                </a:solidFill>
              </a:rPr>
              <a:t>Primary Reasons  to Abandon:</a:t>
            </a:r>
          </a:p>
          <a:p>
            <a:pPr marL="0" indent="0">
              <a:buNone/>
            </a:pPr>
            <a:r>
              <a:rPr lang="en-US" sz="3400" b="1" dirty="0"/>
              <a:t> </a:t>
            </a:r>
          </a:p>
          <a:p>
            <a:pPr marL="863600" indent="-285750">
              <a:lnSpc>
                <a:spcPct val="120000"/>
              </a:lnSpc>
            </a:pPr>
            <a:r>
              <a:rPr lang="en-US" sz="4200" b="1" dirty="0"/>
              <a:t>Allows the Board to consider </a:t>
            </a:r>
            <a:r>
              <a:rPr lang="en-US" sz="4200" b="1" u="sng" dirty="0"/>
              <a:t>many factors </a:t>
            </a:r>
            <a:r>
              <a:rPr lang="en-US" sz="4200" b="1" dirty="0"/>
              <a:t>to obtain affordable property and fire insurance, </a:t>
            </a:r>
            <a:r>
              <a:rPr lang="en-US" sz="4200" b="1" u="sng" dirty="0"/>
              <a:t>rather than a single, strict </a:t>
            </a:r>
            <a:r>
              <a:rPr lang="en-US" sz="4200" b="1" dirty="0"/>
              <a:t>100% requirement, and nothing else.</a:t>
            </a:r>
            <a:endParaRPr lang="en-US" sz="4200" dirty="0"/>
          </a:p>
          <a:p>
            <a:pPr marL="0" indent="0">
              <a:buNone/>
            </a:pPr>
            <a:endParaRPr lang="en-US" sz="3400" b="1" dirty="0"/>
          </a:p>
          <a:p>
            <a:pPr marL="863600" lvl="1" indent="-284163">
              <a:lnSpc>
                <a:spcPct val="120000"/>
              </a:lnSpc>
            </a:pPr>
            <a:r>
              <a:rPr lang="en-US" sz="4400" b="1" dirty="0"/>
              <a:t>Premium cost for a 100% coverage policy is 3 1/2 times our 60% coverage.</a:t>
            </a:r>
          </a:p>
          <a:p>
            <a:pPr marL="863600" lvl="0" indent="-317500"/>
            <a:r>
              <a:rPr lang="en-US" sz="4400" b="1" dirty="0"/>
              <a:t>Current State Farm policy (60% replacement coverage):</a:t>
            </a:r>
          </a:p>
          <a:p>
            <a:pPr marL="546100" lvl="0" indent="0">
              <a:buNone/>
            </a:pPr>
            <a:r>
              <a:rPr lang="en-US" sz="4400" b="1" dirty="0"/>
              <a:t> 			  $55,662 annual 	   $47 per month per owner.  </a:t>
            </a:r>
            <a:endParaRPr lang="en-US" sz="4400" dirty="0"/>
          </a:p>
          <a:p>
            <a:pPr marL="863600" indent="-317500"/>
            <a:r>
              <a:rPr lang="en-US" sz="4400" b="1" dirty="0"/>
              <a:t>Quoted 100% replacement coverage</a:t>
            </a:r>
          </a:p>
          <a:p>
            <a:pPr marL="546100" lvl="0" indent="0">
              <a:buNone/>
            </a:pPr>
            <a:r>
              <a:rPr lang="en-US" sz="4400" b="1" dirty="0"/>
              <a:t>			$198,648 annual 	$169 per month per owner.</a:t>
            </a:r>
          </a:p>
          <a:p>
            <a:pPr marL="546100" lvl="0" indent="0">
              <a:buNone/>
            </a:pPr>
            <a:endParaRPr lang="en-US" sz="4400" b="1" dirty="0"/>
          </a:p>
          <a:p>
            <a:pPr marL="809625" indent="-263525">
              <a:lnSpc>
                <a:spcPct val="120000"/>
              </a:lnSpc>
            </a:pPr>
            <a:r>
              <a:rPr lang="en-US" sz="4400" b="1" dirty="0"/>
              <a:t>Without Abandonment, the Regular Monthly Assessment would increase from $522 to $644, a 23% increase.</a:t>
            </a:r>
          </a:p>
          <a:p>
            <a:pPr marL="546100" lvl="0" indent="0">
              <a:buNone/>
            </a:pPr>
            <a:endParaRPr lang="en-US" dirty="0"/>
          </a:p>
          <a:p>
            <a:pPr marL="809625" indent="-263525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069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B3F42-4C94-8F73-D70B-72EDDD462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5BFD9-1900-CCB5-1D4B-C1E5BBB26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2. Vote to Amend CC&amp;Rs to Relax 100% Property Insurance Requirement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A0825F-3EB2-D6AC-03AE-61727BDEC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9137"/>
            <a:ext cx="10515600" cy="4127826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en-US" b="1" dirty="0"/>
              <a:t>The Board is asking owners to amend the CC&amp;R's to allow the Association to consider </a:t>
            </a:r>
            <a:r>
              <a:rPr lang="en-US" b="1" u="sng" dirty="0"/>
              <a:t>many factors </a:t>
            </a:r>
            <a:r>
              <a:rPr lang="en-US" b="1" dirty="0"/>
              <a:t>when purchasing property and fire insurance, </a:t>
            </a:r>
            <a:r>
              <a:rPr lang="en-US" b="1" u="sng" dirty="0"/>
              <a:t>rather than a single, strict </a:t>
            </a:r>
            <a:r>
              <a:rPr lang="en-US" b="1" dirty="0"/>
              <a:t>100% requirement, and nothing else.</a:t>
            </a:r>
            <a:endParaRPr lang="en-US" dirty="0"/>
          </a:p>
          <a:p>
            <a:pPr marL="234950" indent="0">
              <a:buNone/>
            </a:pPr>
            <a:r>
              <a:rPr lang="en-US" b="1" dirty="0"/>
              <a:t>(CC&amp;Rs section 17.2 allow amending CC&amp;Rs.)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 </a:t>
            </a:r>
            <a:endParaRPr lang="en-US" dirty="0"/>
          </a:p>
          <a:p>
            <a:r>
              <a:rPr lang="en-US" b="1" dirty="0"/>
              <a:t>This is an all-owner vote with a minimum 30-day voting period.</a:t>
            </a:r>
          </a:p>
          <a:p>
            <a:endParaRPr lang="en-US" b="1" dirty="0"/>
          </a:p>
          <a:p>
            <a:pPr>
              <a:lnSpc>
                <a:spcPct val="120000"/>
              </a:lnSpc>
            </a:pPr>
            <a:r>
              <a:rPr lang="en-US" b="1" dirty="0"/>
              <a:t>Requires fifty (50) YES votes to </a:t>
            </a:r>
            <a:r>
              <a:rPr lang="en-US" b="1" u="sng" dirty="0"/>
              <a:t>APPROVE</a:t>
            </a:r>
            <a:r>
              <a:rPr lang="en-US" b="1" dirty="0"/>
              <a:t>. </a:t>
            </a:r>
            <a:r>
              <a:rPr lang="en-US" dirty="0"/>
              <a:t>(Need a majority approval of the membership.  We have 98 members, so a majority approval is 50.)</a:t>
            </a:r>
          </a:p>
          <a:p>
            <a:pPr marL="809625" indent="-263525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433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DC567-6053-A419-8FC9-CCB4758C4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01078-6750-B888-FB6D-6B4487549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2. Vote to Amend CC&amp;Rs to Relax 100% Property Insurance Requirement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CEB43-612B-EB8A-A59A-080DD2CCC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9136"/>
            <a:ext cx="10399005" cy="4527933"/>
          </a:xfrm>
        </p:spPr>
        <p:txBody>
          <a:bodyPr>
            <a:normAutofit fontScale="40000" lnSpcReduction="20000"/>
          </a:bodyPr>
          <a:lstStyle/>
          <a:p>
            <a:r>
              <a:rPr lang="en-US" sz="6000" b="1" dirty="0">
                <a:solidFill>
                  <a:srgbClr val="0432FF"/>
                </a:solidFill>
              </a:rPr>
              <a:t>Primary Reasons to Amend:</a:t>
            </a:r>
          </a:p>
          <a:p>
            <a:pPr marL="0" indent="0">
              <a:buNone/>
            </a:pPr>
            <a:r>
              <a:rPr lang="en-US" b="1" dirty="0"/>
              <a:t> </a:t>
            </a:r>
          </a:p>
          <a:p>
            <a:pPr marL="863600" indent="-285750">
              <a:lnSpc>
                <a:spcPct val="120000"/>
              </a:lnSpc>
            </a:pPr>
            <a:r>
              <a:rPr lang="en-US" sz="5000" b="1" dirty="0"/>
              <a:t>Allows the Board to consider </a:t>
            </a:r>
            <a:r>
              <a:rPr lang="en-US" sz="5000" b="1" u="sng" dirty="0"/>
              <a:t>many factors </a:t>
            </a:r>
            <a:r>
              <a:rPr lang="en-US" sz="5000" b="1" dirty="0"/>
              <a:t>to obtain affordable property and fire insurance, </a:t>
            </a:r>
            <a:r>
              <a:rPr lang="en-US" sz="5000" b="1" u="sng" dirty="0"/>
              <a:t>rather than a single, strict </a:t>
            </a:r>
            <a:r>
              <a:rPr lang="en-US" sz="5000" b="1" dirty="0"/>
              <a:t>100% requirement, and nothing else.</a:t>
            </a:r>
            <a:endParaRPr lang="en-US" sz="5000" dirty="0"/>
          </a:p>
          <a:p>
            <a:pPr marL="0" indent="0">
              <a:buNone/>
            </a:pPr>
            <a:endParaRPr lang="en-US" sz="5000" b="1" dirty="0"/>
          </a:p>
          <a:p>
            <a:pPr marL="863600" lvl="1" indent="-284163">
              <a:lnSpc>
                <a:spcPct val="120000"/>
              </a:lnSpc>
            </a:pPr>
            <a:r>
              <a:rPr lang="en-US" sz="5000" b="1" dirty="0"/>
              <a:t>Premium cost for a 100% coverage policy is 3 1/2 times our 60% coverage.</a:t>
            </a:r>
          </a:p>
          <a:p>
            <a:pPr marL="863600" lvl="0" indent="-317500"/>
            <a:r>
              <a:rPr lang="en-US" sz="5000" b="1" dirty="0"/>
              <a:t>Current State Farm policy (60% replacement coverage):</a:t>
            </a:r>
          </a:p>
          <a:p>
            <a:pPr marL="546100" lvl="0" indent="0">
              <a:buNone/>
            </a:pPr>
            <a:r>
              <a:rPr lang="en-US" sz="5000" b="1" dirty="0"/>
              <a:t> 			  $55,662 annual 	   $47 per month per owner.  </a:t>
            </a:r>
            <a:endParaRPr lang="en-US" sz="5000" dirty="0"/>
          </a:p>
          <a:p>
            <a:pPr marL="863600" indent="-317500"/>
            <a:r>
              <a:rPr lang="en-US" sz="5000" b="1" dirty="0"/>
              <a:t>Quoted 100% replacement coverage</a:t>
            </a:r>
          </a:p>
          <a:p>
            <a:pPr marL="546100" lvl="0" indent="0">
              <a:buNone/>
            </a:pPr>
            <a:r>
              <a:rPr lang="en-US" sz="5000" b="1" dirty="0"/>
              <a:t>			$198,648 annual 	$169 per month per owner.</a:t>
            </a:r>
          </a:p>
          <a:p>
            <a:pPr marL="546100" lvl="0" indent="0">
              <a:buNone/>
            </a:pPr>
            <a:endParaRPr lang="en-US" sz="5000" b="1" dirty="0"/>
          </a:p>
          <a:p>
            <a:pPr marL="809625" indent="-263525">
              <a:lnSpc>
                <a:spcPct val="120000"/>
              </a:lnSpc>
            </a:pPr>
            <a:r>
              <a:rPr lang="en-US" sz="5000" b="1" dirty="0"/>
              <a:t>Without Abandonment, the Regular Monthly Assessment would increase from $522 to $644, a 23% increase.</a:t>
            </a:r>
          </a:p>
          <a:p>
            <a:pPr marL="809625" indent="-263525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938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6D4C2-BBBE-3ACE-D397-BBC186CDE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514BB-D78C-3ACB-61C1-F2DA2C19A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3. Vote to Approve a RESERVE Special Assessment of $2.5 million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A20ED-41D7-CBB8-2132-176C01739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90688"/>
            <a:ext cx="10747549" cy="526277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b="1" dirty="0"/>
              <a:t>The Board is asking owners to approve a RESERVE Special Assessment of $2.5 million which is $25,510 per owner.</a:t>
            </a:r>
            <a:endParaRPr lang="en-US" sz="2000" dirty="0"/>
          </a:p>
          <a:p>
            <a:pPr>
              <a:lnSpc>
                <a:spcPct val="100000"/>
              </a:lnSpc>
            </a:pPr>
            <a:r>
              <a:rPr lang="en-US" sz="2000" b="1" dirty="0"/>
              <a:t>The $25,510 would be paid starting January 2027 and paid monthly for 4 years (48 months).  Each monthly payment is $531.   </a:t>
            </a:r>
            <a:r>
              <a:rPr lang="en-US" sz="2000" dirty="0"/>
              <a:t>(Note:  The Board will accept payments made for the full year in January, or paid quarterly or paid monthly.)</a:t>
            </a:r>
          </a:p>
          <a:p>
            <a:pPr>
              <a:lnSpc>
                <a:spcPct val="70000"/>
              </a:lnSpc>
            </a:pPr>
            <a:endParaRPr lang="en-US" sz="2000" dirty="0"/>
          </a:p>
          <a:p>
            <a:r>
              <a:rPr lang="en-US" sz="2000" b="1" dirty="0"/>
              <a:t>This is an all-owner vote with a minimum 30-day voting period.</a:t>
            </a:r>
          </a:p>
          <a:p>
            <a:pPr>
              <a:lnSpc>
                <a:spcPct val="70000"/>
              </a:lnSpc>
            </a:pPr>
            <a:endParaRPr lang="en-US" sz="2000" dirty="0"/>
          </a:p>
          <a:p>
            <a:pPr>
              <a:lnSpc>
                <a:spcPct val="100000"/>
              </a:lnSpc>
            </a:pPr>
            <a:r>
              <a:rPr lang="en-US" sz="2000" b="1" dirty="0"/>
              <a:t>Requires minimum of 50 ballots RETURNED, and once have 50, need a majority of RETURNED votes to be YES to </a:t>
            </a:r>
            <a:r>
              <a:rPr lang="en-US" sz="2000" b="1" u="sng" dirty="0"/>
              <a:t>APPROVE</a:t>
            </a:r>
            <a:r>
              <a:rPr lang="en-US" sz="1800" dirty="0"/>
              <a:t>.  </a:t>
            </a:r>
            <a:r>
              <a:rPr lang="en-US" sz="2000" dirty="0"/>
              <a:t>(Need a majority of the quorum to APPROVE.  Our quorum is 50, since we have 98 members total.)</a:t>
            </a:r>
          </a:p>
          <a:p>
            <a:pPr marL="0" indent="0">
              <a:buNone/>
            </a:pPr>
            <a:r>
              <a:rPr lang="en-US" sz="2000" b="1" dirty="0"/>
              <a:t>     Examples: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           - If 50 RETURNED, need </a:t>
            </a:r>
            <a:r>
              <a:rPr lang="en-US" sz="2000" b="1" dirty="0"/>
              <a:t>26 YES votes to APPROVE</a:t>
            </a:r>
            <a:r>
              <a:rPr lang="en-US" sz="2000" dirty="0"/>
              <a:t> (</a:t>
            </a:r>
            <a:r>
              <a:rPr lang="en-US" sz="2000" dirty="0" err="1"/>
              <a:t>ie</a:t>
            </a:r>
            <a:r>
              <a:rPr lang="en-US" sz="2000" dirty="0"/>
              <a:t>. more than a majority of returned).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           - If 60 RETURNED, need </a:t>
            </a:r>
            <a:r>
              <a:rPr lang="en-US" sz="2000" b="1" dirty="0"/>
              <a:t>31 YES votes to APPROVE</a:t>
            </a:r>
            <a:r>
              <a:rPr lang="en-US" sz="2000" dirty="0"/>
              <a:t> (</a:t>
            </a:r>
            <a:r>
              <a:rPr lang="en-US" sz="2000" dirty="0" err="1"/>
              <a:t>ie</a:t>
            </a:r>
            <a:r>
              <a:rPr lang="en-US" sz="2000" dirty="0"/>
              <a:t>. more than a majority of returned).</a:t>
            </a:r>
          </a:p>
        </p:txBody>
      </p:sp>
    </p:spTree>
    <p:extLst>
      <p:ext uri="{BB962C8B-B14F-4D97-AF65-F5344CB8AC3E}">
        <p14:creationId xmlns:p14="http://schemas.microsoft.com/office/powerpoint/2010/main" val="85899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4236E-6DD4-4757-45CA-AD0D2FBE0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1040B-2F97-3920-054D-2F63847E7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3. Vote to Approve a RESERVE Special Assessment of $2.5 million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77190-CEDA-5824-424E-E659E467B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9137"/>
            <a:ext cx="10515600" cy="412782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70000"/>
              </a:lnSpc>
            </a:pPr>
            <a:r>
              <a:rPr lang="en-US" sz="2400" b="1" dirty="0">
                <a:solidFill>
                  <a:srgbClr val="0432FF"/>
                </a:solidFill>
              </a:rPr>
              <a:t>Primary Reasons for the Assessment:</a:t>
            </a:r>
          </a:p>
          <a:p>
            <a:pPr lvl="1">
              <a:lnSpc>
                <a:spcPct val="100000"/>
              </a:lnSpc>
            </a:pPr>
            <a:endParaRPr lang="en-US" sz="2000" dirty="0"/>
          </a:p>
          <a:p>
            <a:pPr lvl="1">
              <a:lnSpc>
                <a:spcPct val="100000"/>
              </a:lnSpc>
            </a:pPr>
            <a:r>
              <a:rPr lang="en-US" sz="2200" dirty="0"/>
              <a:t>To address major physical infrastructure projects that are over-due for replacement based on 2026 Reserve Study.</a:t>
            </a:r>
          </a:p>
          <a:p>
            <a:pPr lvl="1">
              <a:lnSpc>
                <a:spcPct val="100000"/>
              </a:lnSpc>
            </a:pPr>
            <a:endParaRPr lang="en-US" sz="2200" dirty="0"/>
          </a:p>
          <a:p>
            <a:pPr lvl="1">
              <a:lnSpc>
                <a:spcPct val="100000"/>
              </a:lnSpc>
            </a:pPr>
            <a:r>
              <a:rPr lang="en-US" sz="2200" dirty="0"/>
              <a:t>The 2026 Reserve Study recommends an </a:t>
            </a:r>
            <a:r>
              <a:rPr lang="en-US" sz="2200" u="sng" dirty="0"/>
              <a:t>immediate</a:t>
            </a:r>
            <a:r>
              <a:rPr lang="en-US" sz="2200" dirty="0"/>
              <a:t> Special Assessment or Loan of </a:t>
            </a:r>
            <a:r>
              <a:rPr lang="en-US" sz="2200" b="1" u="sng" dirty="0"/>
              <a:t>$2.5 million</a:t>
            </a:r>
            <a:r>
              <a:rPr lang="en-US" sz="2200" dirty="0"/>
              <a:t>  to address major projects that are over-due for replacement.</a:t>
            </a:r>
          </a:p>
          <a:p>
            <a:pPr lvl="1">
              <a:lnSpc>
                <a:spcPct val="100000"/>
              </a:lnSpc>
            </a:pPr>
            <a:endParaRPr lang="en-US" sz="2200" dirty="0"/>
          </a:p>
          <a:p>
            <a:pPr lvl="1">
              <a:lnSpc>
                <a:spcPct val="100000"/>
              </a:lnSpc>
            </a:pPr>
            <a:r>
              <a:rPr lang="en-US" sz="2200" u="sng" dirty="0"/>
              <a:t>Immediate</a:t>
            </a:r>
            <a:r>
              <a:rPr lang="en-US" sz="2200" dirty="0"/>
              <a:t> Roofing costs are our largest cost at </a:t>
            </a:r>
            <a:r>
              <a:rPr lang="en-US" sz="2200" b="1" dirty="0"/>
              <a:t>$1.6 million.  </a:t>
            </a:r>
            <a:r>
              <a:rPr lang="en-US" sz="2200" dirty="0"/>
              <a:t>Our roofs no longer protect our buildings and interiors from water intrusion.</a:t>
            </a:r>
          </a:p>
          <a:p>
            <a:pPr lvl="1">
              <a:lnSpc>
                <a:spcPct val="100000"/>
              </a:lnSpc>
            </a:pPr>
            <a:endParaRPr lang="en-US" sz="2200" dirty="0"/>
          </a:p>
          <a:p>
            <a:pPr lvl="1">
              <a:lnSpc>
                <a:spcPct val="100000"/>
              </a:lnSpc>
            </a:pPr>
            <a:r>
              <a:rPr lang="en-US" sz="2200" dirty="0"/>
              <a:t>Four (4) Major Projects cost </a:t>
            </a:r>
            <a:r>
              <a:rPr lang="en-US" sz="2200" b="1" dirty="0"/>
              <a:t>$3,018,550:  </a:t>
            </a:r>
            <a:r>
              <a:rPr lang="en-US" sz="2200" dirty="0"/>
              <a:t>Roofs, Streets (asphalt, concrete), Buildings re-paint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US" sz="1900" b="1" dirty="0"/>
          </a:p>
          <a:p>
            <a:pPr marL="809625" indent="-263525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1933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806</Words>
  <Application>Microsoft Macintosh PowerPoint</Application>
  <PresentationFormat>Widescreen</PresentationFormat>
  <Paragraphs>62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1. Prior Written Approval to Abandon 100% Property Insurance Coverage</vt:lpstr>
      <vt:lpstr>1. Prior Written Approval to Abandon 100% Property Insurance Coverage</vt:lpstr>
      <vt:lpstr>2. Vote to Amend CC&amp;Rs to Relax 100% Property Insurance Requirement</vt:lpstr>
      <vt:lpstr>2. Vote to Amend CC&amp;Rs to Relax 100% Property Insurance Requirement</vt:lpstr>
      <vt:lpstr>3. Vote to Approve a RESERVE Special Assessment of $2.5 million</vt:lpstr>
      <vt:lpstr>3. Vote to Approve a RESERVE Special Assessment of $2.5 million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Reynders</dc:creator>
  <cp:lastModifiedBy>Mark Reynders</cp:lastModifiedBy>
  <cp:revision>71</cp:revision>
  <dcterms:created xsi:type="dcterms:W3CDTF">2026-07-08T21:49:07Z</dcterms:created>
  <dcterms:modified xsi:type="dcterms:W3CDTF">2026-07-13T05:25:35Z</dcterms:modified>
</cp:coreProperties>
</file>