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2" r:id="rId4"/>
    <p:sldId id="257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9"/>
    <p:restoredTop sz="94658"/>
  </p:normalViewPr>
  <p:slideViewPr>
    <p:cSldViewPr snapToGrid="0">
      <p:cViewPr varScale="1">
        <p:scale>
          <a:sx n="116" d="100"/>
          <a:sy n="116" d="100"/>
        </p:scale>
        <p:origin x="7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E0FA2-E540-5398-EFD3-5B7DECB0F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290E7B-2E94-3343-AF69-421EA447F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F05F0-141A-AC64-0E51-B4D50ECB1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41819-CECA-7EF8-C057-97A36190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049D-FF7C-EA9A-1E42-701153D94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37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E20CA-3D00-9504-0CF2-BE00E8201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B4396-7E4A-5554-1C06-79F198EF9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0576B-3193-D451-DEE6-C69617FCE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D4274-2959-41F2-4F04-576361FC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50E9A-B9AF-7A96-C462-BFAAAC76D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07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E4166-F32D-14A2-CC04-5C4CA37C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8AE4-4A9E-FE22-101D-5436BEEE0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0DAD4-66B3-F585-9EE3-1E22AFCA9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8B5D9-313D-306C-5D18-E240123DB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EAB54-5AA7-9856-21E1-C675176C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8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A6DF-804F-C3F5-795C-2D90F0BB6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65E04-264E-24CA-1D89-0C79D5B9DE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F8126-62A1-EBE5-311A-2F5C45FDB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04DE4-C909-8F95-EA44-7EE1A374C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AD0AF-2861-CF19-F57D-118693B7D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6D027-F3D1-5B82-AE22-191C15BAA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3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434E0-C72C-0D42-C871-B3A44DCD4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252C5-1A50-BF5E-8459-7DBC11BBD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3EFAC5-51EB-3BA9-AD8C-00DF3EDE1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EECB7E-58A8-8E5E-A67F-D8D1F8161A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8C8638-D37D-AE7C-32C9-0F5049FECF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91EB6-7C57-4072-2C68-0388C8A59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452FFD-43DD-D313-809A-3E2C82CDC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B21A07-2980-F6DE-2290-9F3C51A4D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33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D8F2C-650B-F453-9536-DAAC97933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3477C1-1221-F66E-F216-2EEC60C71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BA88CD-E033-D0B2-4E45-478B0689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FC057-1B68-72B3-0388-265CA769E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971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1F4A0-191C-BF8B-3EA5-39CA75BCA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3A75E4-6EDA-EF2C-F6A3-9694FCE1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0CB41-A742-F63E-192C-751A91C88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6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38A4-B9A6-46BA-4EDB-744CAE521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4C52C-89E7-9D85-2F41-A5B9D4D9E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2927B-9D3A-E767-44C9-D9061FFAA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00809F-26A0-6943-2D5A-894B4F558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DB845-3A99-2EEA-55E4-1F1C7630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1BFC88-D1C8-5584-1006-020EE9021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46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0E8D9-824C-EED4-0435-E453294B5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11918C-3FF5-87DB-FDB4-BAA2FF3991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363D4-DAE5-D9E3-3A5C-65994DB7A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4B544-B904-39EE-FC95-A4B5A9677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4CBB0-A2F6-FEAD-4C06-E662DDCB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13A54B-3DD2-E94C-6D96-A8339F42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68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394D2-CC8D-9983-2033-B45A7744F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4E55D-E956-FCC8-7550-202499797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8E281-5B26-CA42-5B5B-D26EBB669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165E1-6B9B-CF84-3EB5-D8CB7F5CB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F17C1-E400-3BA4-2E76-E494C6E9D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064B20-B2FE-C51C-1E1F-C3EEA6423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3B9612-11B7-E4DB-917F-7766B2130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83DC3-191B-6257-F692-782F4E424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81139-0B2E-295D-7315-07B35B754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4DFFB-454A-CC0E-154E-D2D8CCCE8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70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83277E-2CEF-4C2C-9C69-E7EE64FBB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9992D-DEAA-F980-4930-EDC93894F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C8DC1-D189-C38E-F8C9-4AE055AA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73CA4-9DB7-A79F-2891-E28898FFB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75D5E-D8EC-5C95-C784-1A667197C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8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5189F-6E29-D2E9-27EC-723C38DA6F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Vote to Approve a RESERVE Special Assessment of $2.5 million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103D46-F12D-DDEE-E8A8-3F27447EAA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94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97C9-EEE8-40E0-1410-6AFAEA60E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Approve a RESERVE Special Assessment of $2.5 million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C902C-58AC-2B77-6410-D9F675BEE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630359" cy="5282867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8000" b="1" dirty="0"/>
              <a:t>The Board is asking owners to approve a RESERVE Special Assessment of $2.5 million which is $25,510 per owner.</a:t>
            </a:r>
            <a:endParaRPr lang="en-US" sz="8000" dirty="0"/>
          </a:p>
          <a:p>
            <a:pPr>
              <a:lnSpc>
                <a:spcPct val="120000"/>
              </a:lnSpc>
            </a:pPr>
            <a:r>
              <a:rPr lang="en-US" sz="8000" b="1" dirty="0"/>
              <a:t>The $25,510 would be paid starting January 2027 and paid monthly for 4 years (48 months).  Each monthly payment is $531.   </a:t>
            </a:r>
            <a:r>
              <a:rPr lang="en-US" sz="8000" dirty="0"/>
              <a:t>(Note:  The Board will accept payments made for the full year in January, or paid quarterly or paid monthly.)</a:t>
            </a:r>
          </a:p>
          <a:p>
            <a:endParaRPr lang="en-US" sz="8000" dirty="0"/>
          </a:p>
          <a:p>
            <a:r>
              <a:rPr lang="en-US" sz="8000" b="1" dirty="0"/>
              <a:t>This is an all-owner vote with a minimum 30-day voting period.</a:t>
            </a:r>
          </a:p>
          <a:p>
            <a:endParaRPr lang="en-US" sz="8000" dirty="0"/>
          </a:p>
          <a:p>
            <a:pPr>
              <a:lnSpc>
                <a:spcPct val="120000"/>
              </a:lnSpc>
            </a:pPr>
            <a:r>
              <a:rPr lang="en-US" sz="8000" b="1" dirty="0"/>
              <a:t>Requires minimum of 50 ballots RETURNED, and once have 50, need a majority of RETURNED votes to be YES to </a:t>
            </a:r>
            <a:r>
              <a:rPr lang="en-US" sz="8000" b="1" u="sng" dirty="0"/>
              <a:t>APPROVE</a:t>
            </a:r>
            <a:r>
              <a:rPr lang="en-US" sz="8000" b="1" dirty="0"/>
              <a:t>.  </a:t>
            </a:r>
            <a:r>
              <a:rPr lang="en-US" sz="8000" dirty="0"/>
              <a:t>(Need a majority of the quorum to APPROVE.  Our quorum is 50, since we have 98 members total.)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8000" b="1" dirty="0"/>
          </a:p>
          <a:p>
            <a:pPr marL="0" indent="0">
              <a:buNone/>
            </a:pPr>
            <a:r>
              <a:rPr lang="en-US" sz="8000" b="1" dirty="0"/>
              <a:t>     Examples:  </a:t>
            </a:r>
          </a:p>
          <a:p>
            <a:pPr marL="0" indent="0">
              <a:buNone/>
            </a:pPr>
            <a:r>
              <a:rPr lang="en-US" sz="8000" dirty="0"/>
              <a:t>           - If 50 RETURNED, need </a:t>
            </a:r>
            <a:r>
              <a:rPr lang="en-US" sz="8000" b="1" dirty="0"/>
              <a:t>26 YES votes to APPROVE</a:t>
            </a:r>
            <a:r>
              <a:rPr lang="en-US" sz="8000" dirty="0"/>
              <a:t> (</a:t>
            </a:r>
            <a:r>
              <a:rPr lang="en-US" sz="8000" dirty="0" err="1"/>
              <a:t>ie</a:t>
            </a:r>
            <a:r>
              <a:rPr lang="en-US" sz="8000" dirty="0"/>
              <a:t>. more than a majority of returned).</a:t>
            </a:r>
          </a:p>
          <a:p>
            <a:pPr marL="0" indent="0">
              <a:buNone/>
            </a:pPr>
            <a:r>
              <a:rPr lang="en-US" sz="8000" dirty="0"/>
              <a:t>           - If 60 RETURNED, need </a:t>
            </a:r>
            <a:r>
              <a:rPr lang="en-US" sz="8000" b="1" dirty="0"/>
              <a:t>31 YES votes to APPROVE</a:t>
            </a:r>
            <a:r>
              <a:rPr lang="en-US" sz="8000" dirty="0"/>
              <a:t> (</a:t>
            </a:r>
            <a:r>
              <a:rPr lang="en-US" sz="8000" dirty="0" err="1"/>
              <a:t>ie</a:t>
            </a:r>
            <a:r>
              <a:rPr lang="en-US" sz="8000" dirty="0"/>
              <a:t>. more than a majority of returned).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78878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A3C43-04DB-794E-078E-C70CDF9B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Approve a RESERVE Special Assessment of $2.5 million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12380-E03C-8367-84DD-19218F2AF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>
              <a:solidFill>
                <a:srgbClr val="0432FF"/>
              </a:solidFill>
            </a:endParaRPr>
          </a:p>
          <a:p>
            <a:endParaRPr lang="en-US" b="1" dirty="0">
              <a:solidFill>
                <a:srgbClr val="0432FF"/>
              </a:solidFill>
            </a:endParaRPr>
          </a:p>
          <a:p>
            <a:endParaRPr lang="en-US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432FF"/>
                </a:solidFill>
              </a:rPr>
              <a:t>Reasons why the Board recommends voting YES to Approve:</a:t>
            </a:r>
            <a:endParaRPr lang="en-US" dirty="0">
              <a:solidFill>
                <a:srgbClr val="0432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51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2766B-038C-78A4-A4FE-96B68A429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Approve a RESERVE Special Assessment of $2.5 million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DADBC-C26B-4D44-68A2-B409DF4A9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D5C80-67C0-F111-50CB-A0B4A5AC7CB3}"/>
              </a:ext>
            </a:extLst>
          </p:cNvPr>
          <p:cNvSpPr txBox="1"/>
          <p:nvPr/>
        </p:nvSpPr>
        <p:spPr>
          <a:xfrm>
            <a:off x="963977" y="1927952"/>
            <a:ext cx="1051559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4813" indent="-404813">
              <a:buAutoNum type="arabicPeriod"/>
            </a:pPr>
            <a:r>
              <a:rPr lang="en-US" sz="2400" dirty="0"/>
              <a:t>Our Reserve Account is severely underfunded with a deficit of </a:t>
            </a:r>
            <a:r>
              <a:rPr lang="en-US" sz="2400" b="1" dirty="0"/>
              <a:t>$3.25 million</a:t>
            </a:r>
            <a:r>
              <a:rPr lang="en-US" sz="2400" dirty="0"/>
              <a:t>.</a:t>
            </a:r>
          </a:p>
          <a:p>
            <a:pPr marL="404813" indent="-404813">
              <a:buAutoNum type="arabicPeriod"/>
            </a:pPr>
            <a:endParaRPr lang="en-US" sz="2400" dirty="0"/>
          </a:p>
          <a:p>
            <a:pPr marL="404813" lvl="1"/>
            <a:r>
              <a:rPr lang="en-US" sz="2400" dirty="0"/>
              <a:t>Our Reserve Account has a current balance of </a:t>
            </a:r>
            <a:r>
              <a:rPr lang="en-US" sz="2400" b="1" dirty="0"/>
              <a:t>$271,000</a:t>
            </a:r>
            <a:r>
              <a:rPr lang="en-US" sz="2400" dirty="0"/>
              <a:t>.</a:t>
            </a:r>
          </a:p>
          <a:p>
            <a:pPr marL="404813" indent="-404813"/>
            <a:r>
              <a:rPr lang="en-US" sz="2400" dirty="0"/>
              <a:t> </a:t>
            </a:r>
          </a:p>
          <a:p>
            <a:pPr marL="404813" indent="-404813"/>
            <a:r>
              <a:rPr lang="en-US" sz="2400" dirty="0"/>
              <a:t>2.	The 2026 Reserve Study recommends an </a:t>
            </a:r>
            <a:r>
              <a:rPr lang="en-US" sz="2400" u="sng" dirty="0"/>
              <a:t>immediate</a:t>
            </a:r>
            <a:r>
              <a:rPr lang="en-US" sz="2400" dirty="0"/>
              <a:t> Special Assessment or Loan of </a:t>
            </a:r>
            <a:r>
              <a:rPr lang="en-US" sz="2400" b="1" u="sng" dirty="0"/>
              <a:t>$2.5 million</a:t>
            </a:r>
            <a:r>
              <a:rPr lang="en-US" sz="2400" dirty="0"/>
              <a:t> to address major physical infrastructure projects that are over-due for replacement.</a:t>
            </a:r>
          </a:p>
          <a:p>
            <a:pPr marL="404813" indent="-404813"/>
            <a:r>
              <a:rPr lang="en-US" sz="2400" dirty="0"/>
              <a:t> </a:t>
            </a:r>
          </a:p>
          <a:p>
            <a:pPr marL="404813" indent="-404813"/>
            <a:r>
              <a:rPr lang="en-US" sz="2400" dirty="0"/>
              <a:t>3.	</a:t>
            </a:r>
            <a:r>
              <a:rPr lang="en-US" sz="2400" u="sng" dirty="0"/>
              <a:t>Immediate</a:t>
            </a:r>
            <a:r>
              <a:rPr lang="en-US" sz="2400" dirty="0"/>
              <a:t> Roofing costs are our largest cost at </a:t>
            </a:r>
            <a:r>
              <a:rPr lang="en-US" sz="2400" b="1" dirty="0"/>
              <a:t>$1.6 million.  </a:t>
            </a:r>
            <a:r>
              <a:rPr lang="en-US" sz="2400" dirty="0"/>
              <a:t>Our roofs no longer protect our buildings and interiors from water intrusion.</a:t>
            </a:r>
          </a:p>
        </p:txBody>
      </p:sp>
    </p:spTree>
    <p:extLst>
      <p:ext uri="{BB962C8B-B14F-4D97-AF65-F5344CB8AC3E}">
        <p14:creationId xmlns:p14="http://schemas.microsoft.com/office/powerpoint/2010/main" val="2534864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E3525-2F10-6ADA-AFEC-8D81AB91A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172FB-5D58-CBE0-AF50-832796B2C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Approve a RESERVE Special Assessment of $2.5 million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8ABBC-C21B-987B-42F2-ACF9379EA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56D07F-B2C3-B1DE-7D02-3D528609C5B2}"/>
              </a:ext>
            </a:extLst>
          </p:cNvPr>
          <p:cNvSpPr txBox="1"/>
          <p:nvPr/>
        </p:nvSpPr>
        <p:spPr>
          <a:xfrm>
            <a:off x="963977" y="1927952"/>
            <a:ext cx="1051559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9250" indent="-349250"/>
            <a:r>
              <a:rPr lang="en-US" sz="2400" dirty="0"/>
              <a:t>4.	 Four (4) Major Projects cost </a:t>
            </a:r>
            <a:r>
              <a:rPr lang="en-US" sz="2400" b="1" dirty="0"/>
              <a:t>$3,018,550</a:t>
            </a:r>
            <a:r>
              <a:rPr lang="en-US" sz="2400" dirty="0"/>
              <a:t>. Roofs, Streets (asphalt, concrete), Buildings re-paint.</a:t>
            </a:r>
          </a:p>
          <a:p>
            <a:pPr marL="349250" indent="-349250"/>
            <a:endParaRPr lang="en-US" sz="2400" dirty="0"/>
          </a:p>
          <a:p>
            <a:pPr marL="457200" indent="-457200">
              <a:buAutoNum type="arabicPeriod" startAt="5"/>
            </a:pPr>
            <a:r>
              <a:rPr lang="en-US" sz="2400" dirty="0"/>
              <a:t>Sixteen (16) other Major Projects cost </a:t>
            </a:r>
            <a:r>
              <a:rPr lang="en-US" sz="2400" b="1" dirty="0"/>
              <a:t>$772,500</a:t>
            </a:r>
            <a:r>
              <a:rPr lang="en-US" sz="2400" dirty="0"/>
              <a:t>.</a:t>
            </a:r>
          </a:p>
          <a:p>
            <a:pPr marL="457200" indent="-457200">
              <a:buAutoNum type="arabicPeriod" startAt="5"/>
            </a:pPr>
            <a:endParaRPr lang="en-US" sz="2400" dirty="0"/>
          </a:p>
          <a:p>
            <a:pPr marL="457200" indent="-457200">
              <a:buAutoNum type="arabicPeriod" startAt="5"/>
            </a:pPr>
            <a:r>
              <a:rPr lang="en-US" sz="2400" dirty="0"/>
              <a:t>Over the next 10 years we will spend over </a:t>
            </a:r>
            <a:r>
              <a:rPr lang="en-US" sz="2400" b="1" dirty="0"/>
              <a:t>$4.3 million</a:t>
            </a:r>
            <a:r>
              <a:rPr lang="en-US" sz="2400" dirty="0"/>
              <a:t>, </a:t>
            </a:r>
            <a:r>
              <a:rPr lang="en-US" sz="2400" u="sng" dirty="0"/>
              <a:t>NO MATTER WHAT </a:t>
            </a:r>
            <a:r>
              <a:rPr lang="en-US" sz="2400" dirty="0"/>
              <a:t>Assessment Plan we choose.</a:t>
            </a:r>
          </a:p>
          <a:p>
            <a:pPr marL="457200" indent="-457200">
              <a:buAutoNum type="arabicPeriod" startAt="6"/>
            </a:pPr>
            <a:endParaRPr lang="en-US" sz="2400" dirty="0"/>
          </a:p>
          <a:p>
            <a:pPr marL="349250" indent="-349250"/>
            <a:r>
              <a:rPr lang="en-US" sz="2400" dirty="0"/>
              <a:t>       The proposed plan costs the </a:t>
            </a:r>
            <a:r>
              <a:rPr lang="en-US" sz="2400" u="sng" dirty="0"/>
              <a:t>least</a:t>
            </a:r>
            <a:r>
              <a:rPr lang="en-US" sz="2400" dirty="0"/>
              <a:t> amount of all plans considered.</a:t>
            </a:r>
          </a:p>
        </p:txBody>
      </p:sp>
    </p:spTree>
    <p:extLst>
      <p:ext uri="{BB962C8B-B14F-4D97-AF65-F5344CB8AC3E}">
        <p14:creationId xmlns:p14="http://schemas.microsoft.com/office/powerpoint/2010/main" val="490485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860C8-1DB5-5BC0-D1F9-77692E277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ED5B5-EFA5-E332-EC63-3CA880C5D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Approve a RESERVE Special Assessment of $2.5 million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13CC8-A4D9-8A06-E56E-9819454D2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693FDE-AE91-BA6F-80DC-1FEE1FC81871}"/>
              </a:ext>
            </a:extLst>
          </p:cNvPr>
          <p:cNvSpPr txBox="1"/>
          <p:nvPr/>
        </p:nvSpPr>
        <p:spPr>
          <a:xfrm>
            <a:off x="952960" y="1690688"/>
            <a:ext cx="1085712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The Goals achieved by a YES vote Approving:</a:t>
            </a:r>
            <a:endParaRPr lang="en-US" sz="2000" dirty="0"/>
          </a:p>
          <a:p>
            <a:r>
              <a:rPr lang="en-US" sz="2000" dirty="0"/>
              <a:t> </a:t>
            </a:r>
          </a:p>
          <a:p>
            <a:pPr marL="688975" lvl="0" indent="-230188">
              <a:buFont typeface="Arial" panose="020B0604020202020204" pitchFamily="34" charset="0"/>
              <a:buChar char="•"/>
            </a:pPr>
            <a:r>
              <a:rPr lang="en-US" sz="2000" dirty="0"/>
              <a:t>Complete all Major Projects within six (6) years.</a:t>
            </a:r>
          </a:p>
          <a:p>
            <a:pPr marL="688975" lvl="0" indent="-230188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688975" lvl="0" indent="-230188">
              <a:buFont typeface="Arial" panose="020B0604020202020204" pitchFamily="34" charset="0"/>
              <a:buChar char="•"/>
            </a:pPr>
            <a:r>
              <a:rPr lang="en-US" sz="2000" dirty="0"/>
              <a:t>Minimize Regular Assessments.</a:t>
            </a:r>
          </a:p>
          <a:p>
            <a:pPr marL="688975" lvl="0" indent="-230188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688975" lvl="0" indent="-230188">
              <a:buFont typeface="Arial" panose="020B0604020202020204" pitchFamily="34" charset="0"/>
              <a:buChar char="•"/>
            </a:pPr>
            <a:r>
              <a:rPr lang="en-US" sz="2000" dirty="0"/>
              <a:t>Eliminate Special Assessment.</a:t>
            </a:r>
          </a:p>
          <a:p>
            <a:pPr marL="688975" lvl="0" indent="-230188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688975" lvl="0" indent="-230188">
              <a:buFont typeface="Arial" panose="020B0604020202020204" pitchFamily="34" charset="0"/>
              <a:buChar char="•"/>
            </a:pPr>
            <a:r>
              <a:rPr lang="en-US" sz="2000" dirty="0"/>
              <a:t>Minimize Total Owner Costs of all Major Projects</a:t>
            </a:r>
          </a:p>
          <a:p>
            <a:pPr marL="688975" lvl="0" indent="-230188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688975" lvl="0" indent="-230188">
              <a:buFont typeface="Arial" panose="020B0604020202020204" pitchFamily="34" charset="0"/>
              <a:buChar char="•"/>
            </a:pPr>
            <a:r>
              <a:rPr lang="en-US" sz="2000" dirty="0"/>
              <a:t>Keep Reserve Balance above </a:t>
            </a:r>
            <a:r>
              <a:rPr lang="en-US" sz="2000" b="1" dirty="0"/>
              <a:t>$400k </a:t>
            </a:r>
            <a:r>
              <a:rPr lang="en-US" sz="2000" dirty="0"/>
              <a:t>(Years 1-5) and above </a:t>
            </a:r>
            <a:r>
              <a:rPr lang="en-US" sz="2000" b="1" dirty="0"/>
              <a:t>$600k </a:t>
            </a:r>
            <a:r>
              <a:rPr lang="en-US" sz="2000" dirty="0"/>
              <a:t>(Years 6-9).</a:t>
            </a:r>
          </a:p>
          <a:p>
            <a:pPr marL="688975" lvl="0" indent="-230188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688975" lvl="0" indent="-230188">
              <a:buFont typeface="Arial" panose="020B0604020202020204" pitchFamily="34" charset="0"/>
              <a:buChar char="•"/>
            </a:pPr>
            <a:r>
              <a:rPr lang="en-US" sz="2000" dirty="0"/>
              <a:t>Reserve Balance above </a:t>
            </a:r>
            <a:r>
              <a:rPr lang="en-US" sz="2000" b="1" dirty="0"/>
              <a:t>$900k</a:t>
            </a:r>
            <a:r>
              <a:rPr lang="en-US" sz="2000" dirty="0"/>
              <a:t> in Year 10 (1936).</a:t>
            </a:r>
          </a:p>
          <a:p>
            <a:pPr marL="688975" lvl="0" indent="-230188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688975" lvl="0" indent="-230188">
              <a:buFont typeface="Arial" panose="020B0604020202020204" pitchFamily="34" charset="0"/>
              <a:buChar char="•"/>
            </a:pPr>
            <a:r>
              <a:rPr lang="en-US" sz="2000" dirty="0"/>
              <a:t>Increase Reserve Study, Percent Funded, significantly.</a:t>
            </a:r>
          </a:p>
        </p:txBody>
      </p:sp>
    </p:spTree>
    <p:extLst>
      <p:ext uri="{BB962C8B-B14F-4D97-AF65-F5344CB8AC3E}">
        <p14:creationId xmlns:p14="http://schemas.microsoft.com/office/powerpoint/2010/main" val="1658608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DFC57-F817-9A19-8CB2-2E115ACE8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08497-6975-D7C7-59F1-E58A2E057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164" y="365126"/>
            <a:ext cx="10593636" cy="315912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A719B-613F-4F60-B95F-FAE8CA44E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935E0C-C14B-3AE5-E2D7-7324B3E3BC40}"/>
              </a:ext>
            </a:extLst>
          </p:cNvPr>
          <p:cNvSpPr txBox="1"/>
          <p:nvPr/>
        </p:nvSpPr>
        <p:spPr>
          <a:xfrm>
            <a:off x="760164" y="320456"/>
            <a:ext cx="10857122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u="sng" dirty="0"/>
              <a:t>Total</a:t>
            </a:r>
            <a:r>
              <a:rPr lang="en-US" sz="2000" b="1" dirty="0"/>
              <a:t> Owner Assessments (Monthly)   </a:t>
            </a:r>
            <a:r>
              <a:rPr lang="en-US" sz="2000" dirty="0"/>
              <a:t>(includes projected 5% annual growth in expenses):</a:t>
            </a:r>
          </a:p>
          <a:p>
            <a:r>
              <a:rPr lang="en-US" b="1" dirty="0"/>
              <a:t> </a:t>
            </a:r>
          </a:p>
          <a:p>
            <a:r>
              <a:rPr lang="en-US" dirty="0"/>
              <a:t>Notes:   The Board will accept payments made for the full year in January, or paid quarterly or paid monthly.</a:t>
            </a:r>
          </a:p>
          <a:p>
            <a:endParaRPr lang="en-US" dirty="0"/>
          </a:p>
          <a:p>
            <a:r>
              <a:rPr lang="en-US" b="1" dirty="0">
                <a:solidFill>
                  <a:srgbClr val="0432FF"/>
                </a:solidFill>
              </a:rPr>
              <a:t>Year</a:t>
            </a:r>
            <a:r>
              <a:rPr lang="en-US" b="1" dirty="0"/>
              <a:t>	    Regular	 Special	                    RESERVE	</a:t>
            </a:r>
            <a:r>
              <a:rPr lang="en-US" b="1" u="sng" dirty="0">
                <a:solidFill>
                  <a:srgbClr val="0432FF"/>
                </a:solidFill>
              </a:rPr>
              <a:t>Total</a:t>
            </a:r>
            <a:endParaRPr lang="en-US" u="sng" dirty="0">
              <a:solidFill>
                <a:srgbClr val="0432FF"/>
              </a:solidFill>
            </a:endParaRPr>
          </a:p>
          <a:p>
            <a:r>
              <a:rPr lang="en-US" b="1" dirty="0"/>
              <a:t>	    Assessment	Assessment	Special		</a:t>
            </a:r>
            <a:r>
              <a:rPr lang="en-US" b="1" dirty="0">
                <a:solidFill>
                  <a:srgbClr val="0432FF"/>
                </a:solidFill>
              </a:rPr>
              <a:t>Assessment</a:t>
            </a:r>
            <a:endParaRPr lang="en-US" dirty="0">
              <a:solidFill>
                <a:srgbClr val="0432FF"/>
              </a:solidFill>
            </a:endParaRPr>
          </a:p>
          <a:p>
            <a:r>
              <a:rPr lang="en-US" b="1" dirty="0"/>
              <a:t>	    (Monthly)	(Monthly)	Assessment	</a:t>
            </a:r>
            <a:r>
              <a:rPr lang="en-US" b="1" dirty="0">
                <a:solidFill>
                  <a:srgbClr val="0432FF"/>
                </a:solidFill>
              </a:rPr>
              <a:t>(Monthly)</a:t>
            </a:r>
            <a:endParaRPr lang="en-US" dirty="0">
              <a:solidFill>
                <a:srgbClr val="0432FF"/>
              </a:solidFill>
            </a:endParaRPr>
          </a:p>
          <a:p>
            <a:r>
              <a:rPr lang="en-US" b="1" dirty="0"/>
              <a:t>			                                        (Monthly)</a:t>
            </a:r>
          </a:p>
          <a:p>
            <a:endParaRPr lang="en-US" dirty="0"/>
          </a:p>
          <a:p>
            <a:r>
              <a:rPr lang="en-US" b="1" dirty="0">
                <a:solidFill>
                  <a:srgbClr val="0432FF"/>
                </a:solidFill>
              </a:rPr>
              <a:t>2026</a:t>
            </a:r>
            <a:r>
              <a:rPr lang="en-US" dirty="0"/>
              <a:t>	    $522	                    $25	                        $0	                        </a:t>
            </a:r>
            <a:r>
              <a:rPr lang="en-US" b="1" dirty="0">
                <a:solidFill>
                  <a:srgbClr val="0432FF"/>
                </a:solidFill>
              </a:rPr>
              <a:t>$547</a:t>
            </a:r>
          </a:p>
          <a:p>
            <a:r>
              <a:rPr lang="en-US" dirty="0"/>
              <a:t> </a:t>
            </a:r>
          </a:p>
          <a:p>
            <a:r>
              <a:rPr lang="en-US" b="1" dirty="0">
                <a:solidFill>
                  <a:srgbClr val="0432FF"/>
                </a:solidFill>
              </a:rPr>
              <a:t>2027</a:t>
            </a:r>
            <a:r>
              <a:rPr lang="en-US" dirty="0"/>
              <a:t>	    $600	                      $0	                   $531		</a:t>
            </a:r>
            <a:r>
              <a:rPr lang="en-US" b="1" dirty="0">
                <a:solidFill>
                  <a:srgbClr val="0432FF"/>
                </a:solidFill>
              </a:rPr>
              <a:t>$1,131</a:t>
            </a:r>
          </a:p>
          <a:p>
            <a:r>
              <a:rPr lang="en-US" b="1" dirty="0">
                <a:solidFill>
                  <a:srgbClr val="0432FF"/>
                </a:solidFill>
              </a:rPr>
              <a:t>2028</a:t>
            </a:r>
            <a:r>
              <a:rPr lang="en-US" dirty="0"/>
              <a:t>	    $690 	                      $0	                   $531		</a:t>
            </a:r>
            <a:r>
              <a:rPr lang="en-US" b="1" dirty="0">
                <a:solidFill>
                  <a:srgbClr val="0432FF"/>
                </a:solidFill>
              </a:rPr>
              <a:t>$1,221</a:t>
            </a:r>
          </a:p>
          <a:p>
            <a:r>
              <a:rPr lang="en-US" b="1" dirty="0">
                <a:solidFill>
                  <a:srgbClr val="0432FF"/>
                </a:solidFill>
              </a:rPr>
              <a:t>2029</a:t>
            </a:r>
            <a:r>
              <a:rPr lang="en-US" dirty="0"/>
              <a:t>	    $621	                      $0	                   $531		</a:t>
            </a:r>
            <a:r>
              <a:rPr lang="en-US" b="1" dirty="0">
                <a:solidFill>
                  <a:srgbClr val="0432FF"/>
                </a:solidFill>
              </a:rPr>
              <a:t>$1,152</a:t>
            </a:r>
          </a:p>
          <a:p>
            <a:r>
              <a:rPr lang="en-US" b="1" dirty="0">
                <a:solidFill>
                  <a:srgbClr val="0432FF"/>
                </a:solidFill>
              </a:rPr>
              <a:t>2030</a:t>
            </a:r>
            <a:r>
              <a:rPr lang="en-US" dirty="0"/>
              <a:t>	    $683	                      $0	                   $531		</a:t>
            </a:r>
            <a:r>
              <a:rPr lang="en-US" b="1" dirty="0">
                <a:solidFill>
                  <a:srgbClr val="0432FF"/>
                </a:solidFill>
              </a:rPr>
              <a:t>$1,214</a:t>
            </a:r>
          </a:p>
          <a:p>
            <a:r>
              <a:rPr lang="en-US" dirty="0"/>
              <a:t> </a:t>
            </a:r>
          </a:p>
          <a:p>
            <a:r>
              <a:rPr lang="en-US" b="1" dirty="0">
                <a:solidFill>
                  <a:srgbClr val="0432FF"/>
                </a:solidFill>
              </a:rPr>
              <a:t>2031</a:t>
            </a:r>
            <a:r>
              <a:rPr lang="en-US" dirty="0"/>
              <a:t>	    $752	                      $0	                        $0		</a:t>
            </a:r>
            <a:r>
              <a:rPr lang="en-US" b="1" dirty="0"/>
              <a:t>    </a:t>
            </a:r>
            <a:r>
              <a:rPr lang="en-US" b="1" dirty="0">
                <a:solidFill>
                  <a:srgbClr val="0432FF"/>
                </a:solidFill>
              </a:rPr>
              <a:t>$752</a:t>
            </a:r>
          </a:p>
          <a:p>
            <a:r>
              <a:rPr lang="en-US" b="1" dirty="0">
                <a:solidFill>
                  <a:srgbClr val="0432FF"/>
                </a:solidFill>
              </a:rPr>
              <a:t>2032</a:t>
            </a:r>
            <a:r>
              <a:rPr lang="en-US" dirty="0"/>
              <a:t>	    $865	                      $0	                        $0		    </a:t>
            </a:r>
            <a:r>
              <a:rPr lang="en-US" b="1" dirty="0">
                <a:solidFill>
                  <a:srgbClr val="0432FF"/>
                </a:solidFill>
              </a:rPr>
              <a:t>$865</a:t>
            </a:r>
          </a:p>
          <a:p>
            <a:r>
              <a:rPr lang="en-US" b="1" dirty="0">
                <a:solidFill>
                  <a:srgbClr val="0432FF"/>
                </a:solidFill>
              </a:rPr>
              <a:t>2033</a:t>
            </a:r>
            <a:r>
              <a:rPr lang="en-US" dirty="0"/>
              <a:t>	    $692	                      $0	                        $0		    </a:t>
            </a:r>
            <a:r>
              <a:rPr lang="en-US" b="1" dirty="0">
                <a:solidFill>
                  <a:srgbClr val="0432FF"/>
                </a:solidFill>
              </a:rPr>
              <a:t>$692</a:t>
            </a:r>
          </a:p>
          <a:p>
            <a:r>
              <a:rPr lang="en-US" b="1" dirty="0">
                <a:solidFill>
                  <a:srgbClr val="0432FF"/>
                </a:solidFill>
              </a:rPr>
              <a:t>2034</a:t>
            </a:r>
            <a:r>
              <a:rPr lang="en-US" dirty="0"/>
              <a:t>	    $588	                      $0	                        $0		</a:t>
            </a:r>
            <a:r>
              <a:rPr lang="en-US" b="1" dirty="0">
                <a:solidFill>
                  <a:srgbClr val="0432FF"/>
                </a:solidFill>
              </a:rPr>
              <a:t>    $588</a:t>
            </a:r>
          </a:p>
          <a:p>
            <a:r>
              <a:rPr lang="en-US" b="1" dirty="0">
                <a:solidFill>
                  <a:srgbClr val="0432FF"/>
                </a:solidFill>
              </a:rPr>
              <a:t>2035</a:t>
            </a:r>
            <a:r>
              <a:rPr lang="en-US" dirty="0"/>
              <a:t>	    $588	                      $0	                        $0		    </a:t>
            </a:r>
            <a:r>
              <a:rPr lang="en-US" b="1" dirty="0">
                <a:solidFill>
                  <a:srgbClr val="0432FF"/>
                </a:solidFill>
              </a:rPr>
              <a:t>$588</a:t>
            </a:r>
          </a:p>
          <a:p>
            <a:r>
              <a:rPr lang="en-US" b="1" dirty="0">
                <a:solidFill>
                  <a:srgbClr val="0432FF"/>
                </a:solidFill>
              </a:rPr>
              <a:t>2036</a:t>
            </a:r>
            <a:r>
              <a:rPr lang="en-US" dirty="0"/>
              <a:t>	    $617	                      $0	                        $0		</a:t>
            </a:r>
            <a:r>
              <a:rPr lang="en-US" b="1" dirty="0">
                <a:solidFill>
                  <a:srgbClr val="0432FF"/>
                </a:solidFill>
              </a:rPr>
              <a:t>    $617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0255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767</Words>
  <Application>Microsoft Macintosh PowerPoint</Application>
  <PresentationFormat>Widescreen</PresentationFormat>
  <Paragraphs>78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Vote to Approve a RESERVE Special Assessment of $2.5 million</vt:lpstr>
      <vt:lpstr>Vote to Approve a RESERVE Special Assessment of $2.5 million</vt:lpstr>
      <vt:lpstr>Vote to Approve a RESERVE Special Assessment of $2.5 million</vt:lpstr>
      <vt:lpstr>Vote to Approve a RESERVE Special Assessment of $2.5 million</vt:lpstr>
      <vt:lpstr>Vote to Approve a RESERVE Special Assessment of $2.5 million</vt:lpstr>
      <vt:lpstr>Vote to Approve a RESERVE Special Assessment of $2.5 million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Reynders</dc:creator>
  <cp:lastModifiedBy>Mark Reynders</cp:lastModifiedBy>
  <cp:revision>61</cp:revision>
  <dcterms:created xsi:type="dcterms:W3CDTF">2026-07-08T21:49:07Z</dcterms:created>
  <dcterms:modified xsi:type="dcterms:W3CDTF">2026-07-13T05:25:13Z</dcterms:modified>
</cp:coreProperties>
</file>